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872" r:id="rId1"/>
  </p:sldMasterIdLst>
  <p:notesMasterIdLst>
    <p:notesMasterId r:id="rId12"/>
  </p:notesMasterIdLst>
  <p:handoutMasterIdLst>
    <p:handoutMasterId r:id="rId13"/>
  </p:handoutMasterIdLst>
  <p:sldIdLst>
    <p:sldId id="330" r:id="rId2"/>
    <p:sldId id="331" r:id="rId3"/>
    <p:sldId id="339" r:id="rId4"/>
    <p:sldId id="340" r:id="rId5"/>
    <p:sldId id="346" r:id="rId6"/>
    <p:sldId id="352" r:id="rId7"/>
    <p:sldId id="347" r:id="rId8"/>
    <p:sldId id="348" r:id="rId9"/>
    <p:sldId id="349" r:id="rId10"/>
    <p:sldId id="350" r:id="rId11"/>
  </p:sldIdLst>
  <p:sldSz cx="9144000" cy="6858000" type="screen4x3"/>
  <p:notesSz cx="6858000" cy="99456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2CEC5A"/>
    <a:srgbClr val="E41CE9"/>
    <a:srgbClr val="4BB64D"/>
    <a:srgbClr val="4BBC4D"/>
    <a:srgbClr val="6BD147"/>
    <a:srgbClr val="42DE3A"/>
    <a:srgbClr val="58D543"/>
    <a:srgbClr val="38D05C"/>
    <a:srgbClr val="2BDD49"/>
    <a:srgbClr val="3DCB55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588" autoAdjust="0"/>
    <p:restoredTop sz="97133" autoAdjust="0"/>
  </p:normalViewPr>
  <p:slideViewPr>
    <p:cSldViewPr>
      <p:cViewPr>
        <p:scale>
          <a:sx n="55" d="100"/>
          <a:sy n="55" d="100"/>
        </p:scale>
        <p:origin x="-1296" y="-4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16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72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72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A9E430-5E13-4387-97D7-CAA3B9EC91CB}" type="datetimeFigureOut">
              <a:rPr lang="id-ID" smtClean="0"/>
              <a:pPr/>
              <a:t>28/04/2017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6678"/>
            <a:ext cx="2971800" cy="4972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9446678"/>
            <a:ext cx="2971800" cy="4972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98ED0-5BB2-43EA-B0FD-6F3438401D1D}" type="slidenum">
              <a:rPr lang="id-ID" smtClean="0"/>
              <a:pPr/>
              <a:t>‹#›</a:t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72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72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6E2B6-E2B6-43A0-A99E-46B200E13B57}" type="datetimeFigureOut">
              <a:rPr lang="id-ID" smtClean="0"/>
              <a:pPr/>
              <a:t>28/04/2017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42975" y="746125"/>
            <a:ext cx="4972050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724202"/>
            <a:ext cx="5486400" cy="447556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6678"/>
            <a:ext cx="2971800" cy="4972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9446678"/>
            <a:ext cx="2971800" cy="4972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C44F1-7841-4A06-8402-C7E2AB9D8E1E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="" xmlns:p14="http://schemas.microsoft.com/office/powerpoint/2010/main" val="1348858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79B3A-A056-4B71-B8AF-1DCEAF58AD5C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EA01-166A-40F2-99BF-E3B94C992E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79B3A-A056-4B71-B8AF-1DCEAF58AD5C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EA01-166A-40F2-99BF-E3B94C992E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79B3A-A056-4B71-B8AF-1DCEAF58AD5C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EA01-166A-40F2-99BF-E3B94C992E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79B3A-A056-4B71-B8AF-1DCEAF58AD5C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EA01-166A-40F2-99BF-E3B94C992E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79B3A-A056-4B71-B8AF-1DCEAF58AD5C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EA01-166A-40F2-99BF-E3B94C992E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79B3A-A056-4B71-B8AF-1DCEAF58AD5C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EA01-166A-40F2-99BF-E3B94C992E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79B3A-A056-4B71-B8AF-1DCEAF58AD5C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EA01-166A-40F2-99BF-E3B94C992E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79B3A-A056-4B71-B8AF-1DCEAF58AD5C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EA01-166A-40F2-99BF-E3B94C992E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79B3A-A056-4B71-B8AF-1DCEAF58AD5C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EA01-166A-40F2-99BF-E3B94C992E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79B3A-A056-4B71-B8AF-1DCEAF58AD5C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EA01-166A-40F2-99BF-E3B94C992E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79B3A-A056-4B71-B8AF-1DCEAF58AD5C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DEA01-166A-40F2-99BF-E3B94C992E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979B3A-A056-4B71-B8AF-1DCEAF58AD5C}" type="datetimeFigureOut">
              <a:rPr lang="en-US" smtClean="0"/>
              <a:pPr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DEA01-166A-40F2-99BF-E3B94C992E4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73" r:id="rId1"/>
    <p:sldLayoutId id="2147484874" r:id="rId2"/>
    <p:sldLayoutId id="2147484875" r:id="rId3"/>
    <p:sldLayoutId id="2147484876" r:id="rId4"/>
    <p:sldLayoutId id="2147484877" r:id="rId5"/>
    <p:sldLayoutId id="2147484878" r:id="rId6"/>
    <p:sldLayoutId id="2147484879" r:id="rId7"/>
    <p:sldLayoutId id="2147484880" r:id="rId8"/>
    <p:sldLayoutId id="2147484881" r:id="rId9"/>
    <p:sldLayoutId id="2147484882" r:id="rId10"/>
    <p:sldLayoutId id="21474848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jpeg"/><Relationship Id="rId18" Type="http://schemas.openxmlformats.org/officeDocument/2006/relationships/image" Target="../media/image24.jpeg"/><Relationship Id="rId3" Type="http://schemas.openxmlformats.org/officeDocument/2006/relationships/image" Target="../media/image9.jpeg"/><Relationship Id="rId21" Type="http://schemas.openxmlformats.org/officeDocument/2006/relationships/image" Target="../media/image6.jpeg"/><Relationship Id="rId7" Type="http://schemas.openxmlformats.org/officeDocument/2006/relationships/image" Target="../media/image13.jpeg"/><Relationship Id="rId12" Type="http://schemas.openxmlformats.org/officeDocument/2006/relationships/image" Target="../media/image18.jpeg"/><Relationship Id="rId17" Type="http://schemas.openxmlformats.org/officeDocument/2006/relationships/image" Target="../media/image23.jpeg"/><Relationship Id="rId2" Type="http://schemas.openxmlformats.org/officeDocument/2006/relationships/image" Target="../media/image8.jpeg"/><Relationship Id="rId16" Type="http://schemas.openxmlformats.org/officeDocument/2006/relationships/image" Target="../media/image22.png"/><Relationship Id="rId20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gif"/><Relationship Id="rId5" Type="http://schemas.openxmlformats.org/officeDocument/2006/relationships/image" Target="../media/image11.jpeg"/><Relationship Id="rId15" Type="http://schemas.openxmlformats.org/officeDocument/2006/relationships/image" Target="../media/image21.jpeg"/><Relationship Id="rId10" Type="http://schemas.openxmlformats.org/officeDocument/2006/relationships/image" Target="../media/image16.png"/><Relationship Id="rId19" Type="http://schemas.openxmlformats.org/officeDocument/2006/relationships/image" Target="../media/image25.jpeg"/><Relationship Id="rId4" Type="http://schemas.openxmlformats.org/officeDocument/2006/relationships/image" Target="../media/image10.jpeg"/><Relationship Id="rId9" Type="http://schemas.openxmlformats.org/officeDocument/2006/relationships/image" Target="../media/image15.png"/><Relationship Id="rId14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jpeg"/><Relationship Id="rId18" Type="http://schemas.openxmlformats.org/officeDocument/2006/relationships/image" Target="../media/image43.jpe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12" Type="http://schemas.openxmlformats.org/officeDocument/2006/relationships/image" Target="../media/image37.png"/><Relationship Id="rId17" Type="http://schemas.openxmlformats.org/officeDocument/2006/relationships/image" Target="../media/image42.jpeg"/><Relationship Id="rId2" Type="http://schemas.openxmlformats.org/officeDocument/2006/relationships/image" Target="../media/image27.jpeg"/><Relationship Id="rId16" Type="http://schemas.openxmlformats.org/officeDocument/2006/relationships/image" Target="../media/image4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11" Type="http://schemas.openxmlformats.org/officeDocument/2006/relationships/image" Target="../media/image36.png"/><Relationship Id="rId5" Type="http://schemas.openxmlformats.org/officeDocument/2006/relationships/image" Target="../media/image30.jpeg"/><Relationship Id="rId15" Type="http://schemas.openxmlformats.org/officeDocument/2006/relationships/image" Target="../media/image40.gif"/><Relationship Id="rId10" Type="http://schemas.openxmlformats.org/officeDocument/2006/relationships/image" Target="../media/image35.jpeg"/><Relationship Id="rId4" Type="http://schemas.openxmlformats.org/officeDocument/2006/relationships/image" Target="../media/image29.jpeg"/><Relationship Id="rId9" Type="http://schemas.openxmlformats.org/officeDocument/2006/relationships/image" Target="../media/image34.jpeg"/><Relationship Id="rId14" Type="http://schemas.openxmlformats.org/officeDocument/2006/relationships/image" Target="../media/image3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/>
          <p:cNvSpPr txBox="1"/>
          <p:nvPr/>
        </p:nvSpPr>
        <p:spPr>
          <a:xfrm>
            <a:off x="785786" y="1571612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 smtClean="0"/>
              <a:t>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MALL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7" name="Picture 46" descr="3m%20microfilber E copy.jpg"/>
          <p:cNvPicPr>
            <a:picLocks noChangeAspect="1"/>
          </p:cNvPicPr>
          <p:nvPr/>
        </p:nvPicPr>
        <p:blipFill>
          <a:blip r:embed="rId2" cstate="print"/>
          <a:srcRect l="4320" t="27360" r="57600" b="60480"/>
          <a:stretch>
            <a:fillRect/>
          </a:stretch>
        </p:blipFill>
        <p:spPr>
          <a:xfrm>
            <a:off x="500034" y="1928802"/>
            <a:ext cx="2035472" cy="928694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643174" y="1643050"/>
            <a:ext cx="3755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 smtClean="0"/>
              <a:t>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DORMITORY &amp; APARTEMENT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9" name="Picture 48" descr="3m%20microfYilber copy.jpg"/>
          <p:cNvPicPr>
            <a:picLocks noChangeAspect="1"/>
          </p:cNvPicPr>
          <p:nvPr/>
        </p:nvPicPr>
        <p:blipFill>
          <a:blip r:embed="rId3" cstate="print"/>
          <a:srcRect l="1440" t="38880" r="63360" b="51840"/>
          <a:stretch>
            <a:fillRect/>
          </a:stretch>
        </p:blipFill>
        <p:spPr>
          <a:xfrm>
            <a:off x="2928926" y="2000240"/>
            <a:ext cx="3143272" cy="62151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571472" y="3143248"/>
            <a:ext cx="244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 smtClean="0"/>
              <a:t>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OFFICE BUILDING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1" name="Picture 50" descr="3m%20microfYilber copy.jpg"/>
          <p:cNvPicPr>
            <a:picLocks noChangeAspect="1"/>
          </p:cNvPicPr>
          <p:nvPr/>
        </p:nvPicPr>
        <p:blipFill>
          <a:blip r:embed="rId3" cstate="print"/>
          <a:srcRect l="1440" t="25920" r="63360" b="61920"/>
          <a:stretch>
            <a:fillRect/>
          </a:stretch>
        </p:blipFill>
        <p:spPr>
          <a:xfrm>
            <a:off x="3071802" y="3571876"/>
            <a:ext cx="2225516" cy="781736"/>
          </a:xfrm>
          <a:prstGeom prst="rect">
            <a:avLst/>
          </a:prstGeom>
        </p:spPr>
      </p:pic>
      <p:pic>
        <p:nvPicPr>
          <p:cNvPr id="52" name="Picture 51" descr="3m%20microfilber copy.jpg"/>
          <p:cNvPicPr>
            <a:picLocks noChangeAspect="1"/>
          </p:cNvPicPr>
          <p:nvPr/>
        </p:nvPicPr>
        <p:blipFill>
          <a:blip r:embed="rId4" cstate="print"/>
          <a:srcRect l="36000" t="51840" r="30240" b="34560"/>
          <a:stretch>
            <a:fillRect/>
          </a:stretch>
        </p:blipFill>
        <p:spPr>
          <a:xfrm>
            <a:off x="571472" y="5572140"/>
            <a:ext cx="2071702" cy="949138"/>
          </a:xfrm>
          <a:prstGeom prst="rect">
            <a:avLst/>
          </a:prstGeom>
        </p:spPr>
      </p:pic>
      <p:pic>
        <p:nvPicPr>
          <p:cNvPr id="54" name="Picture 53" descr="3m%20microfilber E copy.jpg"/>
          <p:cNvPicPr>
            <a:picLocks noChangeAspect="1"/>
          </p:cNvPicPr>
          <p:nvPr/>
        </p:nvPicPr>
        <p:blipFill>
          <a:blip r:embed="rId2" cstate="print"/>
          <a:srcRect l="48960" t="73440" r="7200" b="12960"/>
          <a:stretch>
            <a:fillRect/>
          </a:stretch>
        </p:blipFill>
        <p:spPr>
          <a:xfrm>
            <a:off x="571472" y="3643314"/>
            <a:ext cx="2000264" cy="721976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6572264" y="1643050"/>
            <a:ext cx="2094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 smtClean="0"/>
              <a:t>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RUMAH SAKIT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http://3.bp.blogspot.com/-sSAGLrak7JU/VgYDha7JztI/AAAAAAAACfs/YMKGgGVZtr0/s1600/New%2BPicture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86578" y="2143116"/>
            <a:ext cx="1857388" cy="1643074"/>
          </a:xfrm>
          <a:prstGeom prst="rect">
            <a:avLst/>
          </a:prstGeom>
          <a:noFill/>
        </p:spPr>
      </p:pic>
      <p:pic>
        <p:nvPicPr>
          <p:cNvPr id="1028" name="Picture 4" descr="http://palmatower.kotakmedia.com/images/logo-palma-tower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57884" y="4214818"/>
            <a:ext cx="2214578" cy="115182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8" name="Picture 57" descr="3m%20microfilber copy.jpg"/>
          <p:cNvPicPr>
            <a:picLocks noChangeAspect="1"/>
          </p:cNvPicPr>
          <p:nvPr/>
        </p:nvPicPr>
        <p:blipFill>
          <a:blip r:embed="rId4" cstate="print"/>
          <a:srcRect l="1440" t="25920" r="66240" b="59040"/>
          <a:stretch>
            <a:fillRect/>
          </a:stretch>
        </p:blipFill>
        <p:spPr>
          <a:xfrm>
            <a:off x="571472" y="4429132"/>
            <a:ext cx="2214578" cy="877904"/>
          </a:xfrm>
          <a:prstGeom prst="rect">
            <a:avLst/>
          </a:prstGeom>
        </p:spPr>
      </p:pic>
      <p:pic>
        <p:nvPicPr>
          <p:cNvPr id="59" name="Picture 58" descr="3m%20microfiberHH copy.jpg"/>
          <p:cNvPicPr>
            <a:picLocks noChangeAspect="1"/>
          </p:cNvPicPr>
          <p:nvPr/>
        </p:nvPicPr>
        <p:blipFill>
          <a:blip r:embed="rId7" cstate="print"/>
          <a:srcRect l="1440" t="14400" r="64800" b="70560"/>
          <a:stretch>
            <a:fillRect/>
          </a:stretch>
        </p:blipFill>
        <p:spPr>
          <a:xfrm>
            <a:off x="3071802" y="4429132"/>
            <a:ext cx="2217304" cy="987803"/>
          </a:xfrm>
          <a:prstGeom prst="rect">
            <a:avLst/>
          </a:prstGeom>
        </p:spPr>
      </p:pic>
      <p:pic>
        <p:nvPicPr>
          <p:cNvPr id="60" name="Picture 59" descr="3m%20microfYilber copy.jpg"/>
          <p:cNvPicPr>
            <a:picLocks noChangeAspect="1"/>
          </p:cNvPicPr>
          <p:nvPr/>
        </p:nvPicPr>
        <p:blipFill>
          <a:blip r:embed="rId3" cstate="print"/>
          <a:srcRect l="2880" t="15840" r="63360" b="74880"/>
          <a:stretch>
            <a:fillRect/>
          </a:stretch>
        </p:blipFill>
        <p:spPr>
          <a:xfrm>
            <a:off x="5857884" y="5572140"/>
            <a:ext cx="2143140" cy="930895"/>
          </a:xfrm>
          <a:prstGeom prst="rect">
            <a:avLst/>
          </a:prstGeom>
        </p:spPr>
      </p:pic>
      <p:sp>
        <p:nvSpPr>
          <p:cNvPr id="62" name="Title 1"/>
          <p:cNvSpPr txBox="1">
            <a:spLocks/>
          </p:cNvSpPr>
          <p:nvPr/>
        </p:nvSpPr>
        <p:spPr>
          <a:xfrm>
            <a:off x="428596" y="428604"/>
            <a:ext cx="8286808" cy="928694"/>
          </a:xfrm>
          <a:prstGeom prst="rect">
            <a:avLst/>
          </a:prstGeom>
          <a:solidFill>
            <a:schemeClr val="accent1"/>
          </a:solidFill>
        </p:spPr>
        <p:txBody>
          <a:bodyPr vert="horz" lIns="45720" rIns="4572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noProof="0" dirty="0" smtClean="0"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REFERENSI CUSTOMER</a:t>
            </a:r>
            <a:endParaRPr kumimoji="0" lang="id-ID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8" name="Picture 17" descr="LOGO HANWA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71802" y="5572140"/>
            <a:ext cx="2286016" cy="101852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85720" y="285728"/>
            <a:ext cx="8572560" cy="785818"/>
          </a:xfrm>
          <a:prstGeom prst="rect">
            <a:avLst/>
          </a:prstGeom>
          <a:solidFill>
            <a:schemeClr val="accent1"/>
          </a:solidFill>
        </p:spPr>
        <p:txBody>
          <a:bodyPr vert="horz" lIns="45720" rIns="45720" bIns="45720" anchor="ctr" anchorCtr="0"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b="1" dirty="0" smtClean="0"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latin typeface="Arial" pitchFamily="34" charset="0"/>
              <a:ea typeface="+mj-ea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3200" b="1" dirty="0" smtClean="0"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TRADING</a:t>
            </a:r>
            <a:endParaRPr lang="en-US" sz="3200" b="1" dirty="0" smtClean="0"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latin typeface="Arial" pitchFamily="34" charset="0"/>
              <a:ea typeface="+mj-ea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00034" y="2143116"/>
            <a:ext cx="8215370" cy="2643206"/>
          </a:xfrm>
          <a:prstGeom prst="rect">
            <a:avLst/>
          </a:prstGeom>
          <a:noFill/>
        </p:spPr>
        <p:txBody>
          <a:bodyPr vert="horz" lIns="45720" rIns="45720" bIns="45720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85720" y="1142984"/>
            <a:ext cx="3571900" cy="100013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anchor="t">
            <a:no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14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Machinery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Tools &amp; Equipment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Chemicals</a:t>
            </a:r>
          </a:p>
        </p:txBody>
      </p:sp>
      <p:pic>
        <p:nvPicPr>
          <p:cNvPr id="18" name="Picture 17" descr="20160205_084823 (1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71934" y="1142984"/>
            <a:ext cx="4731144" cy="2428892"/>
          </a:xfrm>
          <a:prstGeom prst="rect">
            <a:avLst/>
          </a:prstGeom>
        </p:spPr>
      </p:pic>
      <p:pic>
        <p:nvPicPr>
          <p:cNvPr id="19" name="Picture 18" descr="20160205_08473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20" y="2214553"/>
            <a:ext cx="3571900" cy="428628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/>
          <p:cNvSpPr txBox="1"/>
          <p:nvPr/>
        </p:nvSpPr>
        <p:spPr>
          <a:xfrm>
            <a:off x="428596" y="1500174"/>
            <a:ext cx="152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 smtClean="0"/>
              <a:t>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FACTORY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6" name="Picture 15" descr="3m%20microfilber copy.jpg"/>
          <p:cNvPicPr>
            <a:picLocks noChangeAspect="1"/>
          </p:cNvPicPr>
          <p:nvPr/>
        </p:nvPicPr>
        <p:blipFill>
          <a:blip r:embed="rId2" cstate="print"/>
          <a:srcRect l="1440" t="53280" r="66240" b="38880"/>
          <a:stretch>
            <a:fillRect/>
          </a:stretch>
        </p:blipFill>
        <p:spPr>
          <a:xfrm>
            <a:off x="571472" y="4643446"/>
            <a:ext cx="2500330" cy="642943"/>
          </a:xfrm>
          <a:prstGeom prst="rect">
            <a:avLst/>
          </a:prstGeom>
        </p:spPr>
      </p:pic>
      <p:pic>
        <p:nvPicPr>
          <p:cNvPr id="19" name="Picture 18" descr="3m%20microfYilber copy.jpg"/>
          <p:cNvPicPr>
            <a:picLocks noChangeAspect="1"/>
          </p:cNvPicPr>
          <p:nvPr/>
        </p:nvPicPr>
        <p:blipFill>
          <a:blip r:embed="rId3" cstate="print"/>
          <a:srcRect l="44640" t="41760" r="14400" b="44640"/>
          <a:stretch>
            <a:fillRect/>
          </a:stretch>
        </p:blipFill>
        <p:spPr>
          <a:xfrm>
            <a:off x="571472" y="2857496"/>
            <a:ext cx="1928826" cy="714380"/>
          </a:xfrm>
          <a:prstGeom prst="rect">
            <a:avLst/>
          </a:prstGeom>
        </p:spPr>
      </p:pic>
      <p:pic>
        <p:nvPicPr>
          <p:cNvPr id="21" name="Picture 20" descr="3m%20microfilber copy.jpg"/>
          <p:cNvPicPr>
            <a:picLocks noChangeAspect="1"/>
          </p:cNvPicPr>
          <p:nvPr/>
        </p:nvPicPr>
        <p:blipFill>
          <a:blip r:embed="rId2" cstate="print"/>
          <a:srcRect l="34560" t="66240" r="27360" b="17280"/>
          <a:stretch>
            <a:fillRect/>
          </a:stretch>
        </p:blipFill>
        <p:spPr>
          <a:xfrm>
            <a:off x="2714612" y="3643314"/>
            <a:ext cx="2214578" cy="718807"/>
          </a:xfrm>
          <a:prstGeom prst="rect">
            <a:avLst/>
          </a:prstGeom>
        </p:spPr>
      </p:pic>
      <p:pic>
        <p:nvPicPr>
          <p:cNvPr id="22" name="Picture 21" descr="3m%20microfilber copy.jpg"/>
          <p:cNvPicPr>
            <a:picLocks noChangeAspect="1"/>
          </p:cNvPicPr>
          <p:nvPr/>
        </p:nvPicPr>
        <p:blipFill>
          <a:blip r:embed="rId2" cstate="print"/>
          <a:srcRect l="37440" t="87840" r="31680" b="2880"/>
          <a:stretch>
            <a:fillRect/>
          </a:stretch>
        </p:blipFill>
        <p:spPr>
          <a:xfrm>
            <a:off x="642910" y="1928802"/>
            <a:ext cx="1752600" cy="642942"/>
          </a:xfrm>
          <a:prstGeom prst="rect">
            <a:avLst/>
          </a:prstGeom>
        </p:spPr>
      </p:pic>
      <p:pic>
        <p:nvPicPr>
          <p:cNvPr id="23" name="Picture 22" descr="3m%20microfilber copy.jpg"/>
          <p:cNvPicPr>
            <a:picLocks noChangeAspect="1"/>
          </p:cNvPicPr>
          <p:nvPr/>
        </p:nvPicPr>
        <p:blipFill>
          <a:blip r:embed="rId2" cstate="print"/>
          <a:srcRect l="37440" t="31680" r="30240" b="59040"/>
          <a:stretch>
            <a:fillRect/>
          </a:stretch>
        </p:blipFill>
        <p:spPr>
          <a:xfrm>
            <a:off x="571472" y="3714752"/>
            <a:ext cx="2052320" cy="762000"/>
          </a:xfrm>
          <a:prstGeom prst="rect">
            <a:avLst/>
          </a:prstGeom>
        </p:spPr>
      </p:pic>
      <p:pic>
        <p:nvPicPr>
          <p:cNvPr id="24" name="Picture 23" descr="3m%20microfilber copy.jpg"/>
          <p:cNvPicPr>
            <a:picLocks noChangeAspect="1"/>
          </p:cNvPicPr>
          <p:nvPr/>
        </p:nvPicPr>
        <p:blipFill>
          <a:blip r:embed="rId2" cstate="print"/>
          <a:srcRect l="34560" t="1440" r="25920" b="86400"/>
          <a:stretch>
            <a:fillRect/>
          </a:stretch>
        </p:blipFill>
        <p:spPr>
          <a:xfrm>
            <a:off x="5072066" y="3714752"/>
            <a:ext cx="1928826" cy="641705"/>
          </a:xfrm>
          <a:prstGeom prst="rect">
            <a:avLst/>
          </a:prstGeom>
        </p:spPr>
      </p:pic>
      <p:pic>
        <p:nvPicPr>
          <p:cNvPr id="25" name="Picture 24" descr="3m%20microfilber E copy.jpg"/>
          <p:cNvPicPr>
            <a:picLocks noChangeAspect="1"/>
          </p:cNvPicPr>
          <p:nvPr/>
        </p:nvPicPr>
        <p:blipFill>
          <a:blip r:embed="rId4" cstate="print"/>
          <a:srcRect l="4320" t="15840" r="57600" b="72000"/>
          <a:stretch>
            <a:fillRect/>
          </a:stretch>
        </p:blipFill>
        <p:spPr>
          <a:xfrm>
            <a:off x="4857752" y="1857364"/>
            <a:ext cx="1714512" cy="701374"/>
          </a:xfrm>
          <a:prstGeom prst="rect">
            <a:avLst/>
          </a:prstGeom>
        </p:spPr>
      </p:pic>
      <p:pic>
        <p:nvPicPr>
          <p:cNvPr id="27" name="Picture 26" descr="3m%20microfilber E copy.jpg"/>
          <p:cNvPicPr>
            <a:picLocks noChangeAspect="1"/>
          </p:cNvPicPr>
          <p:nvPr/>
        </p:nvPicPr>
        <p:blipFill>
          <a:blip r:embed="rId4" cstate="print"/>
          <a:srcRect l="51840" t="25920" r="10080" b="63360"/>
          <a:stretch>
            <a:fillRect/>
          </a:stretch>
        </p:blipFill>
        <p:spPr>
          <a:xfrm>
            <a:off x="6643702" y="1785926"/>
            <a:ext cx="2071702" cy="741240"/>
          </a:xfrm>
          <a:prstGeom prst="rect">
            <a:avLst/>
          </a:prstGeom>
        </p:spPr>
      </p:pic>
      <p:pic>
        <p:nvPicPr>
          <p:cNvPr id="28" name="Picture 27" descr="3m%20microfYilber copy.jpg"/>
          <p:cNvPicPr>
            <a:picLocks noChangeAspect="1"/>
          </p:cNvPicPr>
          <p:nvPr/>
        </p:nvPicPr>
        <p:blipFill>
          <a:blip r:embed="rId3" cstate="print"/>
          <a:srcRect l="44640" t="28800" r="14400" b="57600"/>
          <a:stretch>
            <a:fillRect/>
          </a:stretch>
        </p:blipFill>
        <p:spPr>
          <a:xfrm>
            <a:off x="2714612" y="1785926"/>
            <a:ext cx="1922929" cy="757238"/>
          </a:xfrm>
          <a:prstGeom prst="rect">
            <a:avLst/>
          </a:prstGeom>
        </p:spPr>
      </p:pic>
      <p:pic>
        <p:nvPicPr>
          <p:cNvPr id="30" name="Picture 29" descr="3m%20microfiberHH copy.jpg"/>
          <p:cNvPicPr>
            <a:picLocks noChangeAspect="1"/>
          </p:cNvPicPr>
          <p:nvPr/>
        </p:nvPicPr>
        <p:blipFill>
          <a:blip r:embed="rId5" cstate="print"/>
          <a:srcRect l="1440" t="44640" r="61920" b="46080"/>
          <a:stretch>
            <a:fillRect/>
          </a:stretch>
        </p:blipFill>
        <p:spPr>
          <a:xfrm>
            <a:off x="7143768" y="3714752"/>
            <a:ext cx="1466880" cy="582314"/>
          </a:xfrm>
          <a:prstGeom prst="rect">
            <a:avLst/>
          </a:prstGeom>
        </p:spPr>
      </p:pic>
      <p:pic>
        <p:nvPicPr>
          <p:cNvPr id="32" name="Content Placeholder 4" descr="3m%20microfiberHH copy.jpg"/>
          <p:cNvPicPr>
            <a:picLocks noChangeAspect="1"/>
          </p:cNvPicPr>
          <p:nvPr/>
        </p:nvPicPr>
        <p:blipFill>
          <a:blip r:embed="rId5" cstate="print"/>
          <a:srcRect l="38880" t="18720" r="24480" b="63360"/>
          <a:stretch>
            <a:fillRect/>
          </a:stretch>
        </p:blipFill>
        <p:spPr>
          <a:xfrm>
            <a:off x="3714744" y="4572008"/>
            <a:ext cx="2643206" cy="642088"/>
          </a:xfrm>
          <a:prstGeom prst="rect">
            <a:avLst/>
          </a:prstGeom>
        </p:spPr>
      </p:pic>
      <p:pic>
        <p:nvPicPr>
          <p:cNvPr id="33" name="Picture 32" descr="3m%20microfYilber copy.jpg"/>
          <p:cNvPicPr>
            <a:picLocks noChangeAspect="1"/>
          </p:cNvPicPr>
          <p:nvPr/>
        </p:nvPicPr>
        <p:blipFill>
          <a:blip r:embed="rId3" cstate="print"/>
          <a:srcRect l="47520" t="70560" r="11520" b="18720"/>
          <a:stretch>
            <a:fillRect/>
          </a:stretch>
        </p:blipFill>
        <p:spPr>
          <a:xfrm>
            <a:off x="2714612" y="2928934"/>
            <a:ext cx="2209800" cy="642942"/>
          </a:xfrm>
          <a:prstGeom prst="rect">
            <a:avLst/>
          </a:prstGeom>
        </p:spPr>
      </p:pic>
      <p:pic>
        <p:nvPicPr>
          <p:cNvPr id="34" name="Picture 33" descr="3m%20microfilber copy.jpg"/>
          <p:cNvPicPr>
            <a:picLocks noChangeAspect="1"/>
          </p:cNvPicPr>
          <p:nvPr/>
        </p:nvPicPr>
        <p:blipFill>
          <a:blip r:embed="rId2" cstate="print"/>
          <a:srcRect l="1440" t="76320" r="66240" b="12960"/>
          <a:stretch>
            <a:fillRect/>
          </a:stretch>
        </p:blipFill>
        <p:spPr>
          <a:xfrm>
            <a:off x="7072330" y="2857496"/>
            <a:ext cx="1714512" cy="612330"/>
          </a:xfrm>
          <a:prstGeom prst="rect">
            <a:avLst/>
          </a:prstGeom>
        </p:spPr>
      </p:pic>
      <p:pic>
        <p:nvPicPr>
          <p:cNvPr id="35" name="Picture 34" descr="3m%20microfYilber copy.jpg"/>
          <p:cNvPicPr>
            <a:picLocks noChangeAspect="1"/>
          </p:cNvPicPr>
          <p:nvPr/>
        </p:nvPicPr>
        <p:blipFill>
          <a:blip r:embed="rId3" cstate="print"/>
          <a:srcRect t="73440" r="63360" b="10080"/>
          <a:stretch>
            <a:fillRect/>
          </a:stretch>
        </p:blipFill>
        <p:spPr>
          <a:xfrm>
            <a:off x="6643702" y="4572008"/>
            <a:ext cx="2052402" cy="571504"/>
          </a:xfrm>
          <a:prstGeom prst="rect">
            <a:avLst/>
          </a:prstGeom>
        </p:spPr>
      </p:pic>
      <p:pic>
        <p:nvPicPr>
          <p:cNvPr id="36" name="Picture 35" descr="3m%20microfilber E copy.jpg"/>
          <p:cNvPicPr>
            <a:picLocks noChangeAspect="1"/>
          </p:cNvPicPr>
          <p:nvPr/>
        </p:nvPicPr>
        <p:blipFill>
          <a:blip r:embed="rId4" cstate="print"/>
          <a:srcRect l="2880" t="4320" r="57600" b="84960"/>
          <a:stretch>
            <a:fillRect/>
          </a:stretch>
        </p:blipFill>
        <p:spPr>
          <a:xfrm>
            <a:off x="5000628" y="2928934"/>
            <a:ext cx="1857388" cy="605825"/>
          </a:xfrm>
          <a:prstGeom prst="rect">
            <a:avLst/>
          </a:prstGeom>
        </p:spPr>
      </p:pic>
      <p:sp>
        <p:nvSpPr>
          <p:cNvPr id="38" name="Title 1"/>
          <p:cNvSpPr txBox="1">
            <a:spLocks/>
          </p:cNvSpPr>
          <p:nvPr/>
        </p:nvSpPr>
        <p:spPr>
          <a:xfrm>
            <a:off x="428596" y="428604"/>
            <a:ext cx="8286808" cy="857256"/>
          </a:xfrm>
          <a:prstGeom prst="rect">
            <a:avLst/>
          </a:prstGeom>
          <a:solidFill>
            <a:schemeClr val="accent1"/>
          </a:solidFill>
        </p:spPr>
        <p:txBody>
          <a:bodyPr vert="horz" lIns="45720" rIns="4572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noProof="0" dirty="0" smtClean="0"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REFERENSI CUSTOMER</a:t>
            </a:r>
            <a:endParaRPr kumimoji="0" lang="id-ID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9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/>
          <p:cNvSpPr txBox="1"/>
          <p:nvPr/>
        </p:nvSpPr>
        <p:spPr>
          <a:xfrm>
            <a:off x="428596" y="1285860"/>
            <a:ext cx="152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 smtClean="0"/>
              <a:t>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FACTORY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428596" y="428604"/>
            <a:ext cx="8501122" cy="785818"/>
          </a:xfrm>
          <a:prstGeom prst="rect">
            <a:avLst/>
          </a:prstGeom>
          <a:solidFill>
            <a:schemeClr val="accent1"/>
          </a:solidFill>
        </p:spPr>
        <p:txBody>
          <a:bodyPr vert="horz" lIns="45720" rIns="4572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noProof="0" dirty="0" smtClean="0"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REFERENSI CUSTOMER</a:t>
            </a:r>
            <a:endParaRPr kumimoji="0" lang="id-ID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642910" y="1643050"/>
            <a:ext cx="8215370" cy="4920469"/>
            <a:chOff x="381000" y="1691790"/>
            <a:chExt cx="8410612" cy="5134783"/>
          </a:xfrm>
        </p:grpSpPr>
        <p:sp>
          <p:nvSpPr>
            <p:cNvPr id="29" name="TextBox 28"/>
            <p:cNvSpPr txBox="1"/>
            <p:nvPr/>
          </p:nvSpPr>
          <p:spPr>
            <a:xfrm>
              <a:off x="3962400" y="2237601"/>
              <a:ext cx="1905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latin typeface="Calibri" pitchFamily="34" charset="0"/>
                  <a:cs typeface="Calibri" pitchFamily="34" charset="0"/>
                </a:rPr>
                <a:t>PT KOTERA INDONESIA</a:t>
              </a:r>
              <a:endParaRPr lang="en-US" sz="12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000496" y="3500438"/>
              <a:ext cx="1905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latin typeface="Calibri" pitchFamily="34" charset="0"/>
                  <a:cs typeface="Calibri" pitchFamily="34" charset="0"/>
                </a:rPr>
                <a:t>PT MEIDOH INDONESIA</a:t>
              </a:r>
              <a:endParaRPr lang="en-US" sz="12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638800" y="2237601"/>
              <a:ext cx="2895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latin typeface="Calibri" pitchFamily="34" charset="0"/>
                  <a:cs typeface="Calibri" pitchFamily="34" charset="0"/>
                </a:rPr>
                <a:t>PT MEITOKU WADAYAMA INDONESIA</a:t>
              </a:r>
              <a:endParaRPr lang="en-US" sz="12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362200" y="2237601"/>
              <a:ext cx="152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latin typeface="Calibri" pitchFamily="34" charset="0"/>
                  <a:cs typeface="Calibri" pitchFamily="34" charset="0"/>
                </a:rPr>
                <a:t>PT KDS INDONESIA</a:t>
              </a:r>
              <a:endParaRPr lang="en-US" sz="12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81000" y="2263294"/>
              <a:ext cx="1781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latin typeface="Calibri" pitchFamily="34" charset="0"/>
                  <a:cs typeface="Calibri" pitchFamily="34" charset="0"/>
                </a:rPr>
                <a:t>PT KEIHIN INDONESIA</a:t>
              </a:r>
              <a:endParaRPr lang="en-US" sz="1200" b="1" dirty="0"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41" name="Picture 40" descr="Keihin.jpg"/>
            <p:cNvPicPr>
              <a:picLocks noChangeAspect="1"/>
            </p:cNvPicPr>
            <p:nvPr/>
          </p:nvPicPr>
          <p:blipFill>
            <a:blip r:embed="rId2" cstate="print">
              <a:lum bright="12000"/>
            </a:blip>
            <a:srcRect t="28000" b="44000"/>
            <a:stretch>
              <a:fillRect/>
            </a:stretch>
          </p:blipFill>
          <p:spPr>
            <a:xfrm>
              <a:off x="533400" y="1842081"/>
              <a:ext cx="1204922" cy="443918"/>
            </a:xfrm>
            <a:prstGeom prst="rect">
              <a:avLst/>
            </a:prstGeom>
          </p:spPr>
        </p:pic>
        <p:pic>
          <p:nvPicPr>
            <p:cNvPr id="42" name="Picture 41" descr="1341023273575.jpe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8400" y="1767989"/>
              <a:ext cx="1295400" cy="535225"/>
            </a:xfrm>
            <a:prstGeom prst="rect">
              <a:avLst/>
            </a:prstGeom>
          </p:spPr>
        </p:pic>
        <p:pic>
          <p:nvPicPr>
            <p:cNvPr id="43" name="Picture 42" descr="IMG20151028163554.jpg"/>
            <p:cNvPicPr>
              <a:picLocks noChangeAspect="1"/>
            </p:cNvPicPr>
            <p:nvPr/>
          </p:nvPicPr>
          <p:blipFill>
            <a:blip r:embed="rId4" cstate="print">
              <a:lum bright="18000" contrast="8000"/>
            </a:blip>
            <a:srcRect l="18066" t="77616" r="72263" b="5353"/>
            <a:stretch>
              <a:fillRect/>
            </a:stretch>
          </p:blipFill>
          <p:spPr>
            <a:xfrm rot="5400000">
              <a:off x="4512163" y="1446827"/>
              <a:ext cx="576874" cy="1066800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457200" y="3609201"/>
              <a:ext cx="1905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latin typeface="Calibri" pitchFamily="34" charset="0"/>
                  <a:cs typeface="Calibri" pitchFamily="34" charset="0"/>
                </a:rPr>
                <a:t>PT KATOLEC INDONESIA</a:t>
              </a:r>
              <a:endParaRPr lang="en-US" sz="1200" b="1" dirty="0"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45" name="Picture 44" descr="157449.jpg"/>
            <p:cNvPicPr>
              <a:picLocks noChangeAspect="1"/>
            </p:cNvPicPr>
            <p:nvPr/>
          </p:nvPicPr>
          <p:blipFill>
            <a:blip r:embed="rId5" cstate="print"/>
            <a:srcRect b="25263"/>
            <a:stretch>
              <a:fillRect/>
            </a:stretch>
          </p:blipFill>
          <p:spPr>
            <a:xfrm>
              <a:off x="428596" y="2606189"/>
              <a:ext cx="1569769" cy="1066799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2143108" y="3429000"/>
              <a:ext cx="1981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latin typeface="Calibri" pitchFamily="34" charset="0"/>
                  <a:cs typeface="Calibri" pitchFamily="34" charset="0"/>
                </a:rPr>
                <a:t>PT KARAWANG TATA BINA</a:t>
              </a:r>
              <a:endParaRPr lang="en-US" sz="1200" b="1" dirty="0"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48" name="Picture 47" descr="KIIC-thumbs.png"/>
            <p:cNvPicPr>
              <a:picLocks noChangeAspect="1"/>
            </p:cNvPicPr>
            <p:nvPr/>
          </p:nvPicPr>
          <p:blipFill>
            <a:blip r:embed="rId6" cstate="print"/>
            <a:srcRect l="6076" t="33418" r="6076" b="36456"/>
            <a:stretch>
              <a:fillRect/>
            </a:stretch>
          </p:blipFill>
          <p:spPr>
            <a:xfrm>
              <a:off x="2214546" y="2786058"/>
              <a:ext cx="1676400" cy="574957"/>
            </a:xfrm>
            <a:prstGeom prst="rect">
              <a:avLst/>
            </a:prstGeom>
          </p:spPr>
        </p:pic>
        <p:pic>
          <p:nvPicPr>
            <p:cNvPr id="49" name="Picture 48" descr="Gcopy.jpg"/>
            <p:cNvPicPr>
              <a:picLocks noChangeAspect="1"/>
            </p:cNvPicPr>
            <p:nvPr/>
          </p:nvPicPr>
          <p:blipFill>
            <a:blip r:embed="rId7" cstate="print"/>
            <a:srcRect l="9926" t="72647" r="75221" b="5882"/>
            <a:stretch>
              <a:fillRect/>
            </a:stretch>
          </p:blipFill>
          <p:spPr>
            <a:xfrm>
              <a:off x="4143372" y="2714620"/>
              <a:ext cx="1066800" cy="714380"/>
            </a:xfrm>
            <a:prstGeom prst="rect">
              <a:avLst/>
            </a:prstGeom>
          </p:spPr>
        </p:pic>
        <p:pic>
          <p:nvPicPr>
            <p:cNvPr id="50" name="Picture 49" descr="Gcopy.jpg"/>
            <p:cNvPicPr>
              <a:picLocks noChangeAspect="1"/>
            </p:cNvPicPr>
            <p:nvPr/>
          </p:nvPicPr>
          <p:blipFill>
            <a:blip r:embed="rId8" cstate="print"/>
            <a:srcRect l="10809" t="14197" r="19412" b="76176"/>
            <a:stretch>
              <a:fillRect/>
            </a:stretch>
          </p:blipFill>
          <p:spPr>
            <a:xfrm>
              <a:off x="5715000" y="1767438"/>
              <a:ext cx="2738494" cy="497681"/>
            </a:xfrm>
            <a:prstGeom prst="rect">
              <a:avLst/>
            </a:prstGeom>
          </p:spPr>
        </p:pic>
        <p:pic>
          <p:nvPicPr>
            <p:cNvPr id="51" name="Picture 50" descr="e718a721bba1383dad67e3e2ad9e87cbSSS.png"/>
            <p:cNvPicPr>
              <a:picLocks noChangeAspect="1"/>
            </p:cNvPicPr>
            <p:nvPr/>
          </p:nvPicPr>
          <p:blipFill>
            <a:blip r:embed="rId9" cstate="print"/>
            <a:srcRect l="54400" t="9412" b="65882"/>
            <a:stretch>
              <a:fillRect/>
            </a:stretch>
          </p:blipFill>
          <p:spPr>
            <a:xfrm>
              <a:off x="4667280" y="4835062"/>
              <a:ext cx="1600200" cy="589549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4595842" y="5478004"/>
              <a:ext cx="1676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latin typeface="Calibri" pitchFamily="34" charset="0"/>
                  <a:cs typeface="Calibri" pitchFamily="34" charset="0"/>
                </a:rPr>
                <a:t>PT  SEIREN INDONESIA</a:t>
              </a:r>
              <a:endParaRPr lang="en-US" sz="12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52438" y="4406434"/>
              <a:ext cx="1828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latin typeface="Calibri" pitchFamily="34" charset="0"/>
                  <a:cs typeface="Calibri" pitchFamily="34" charset="0"/>
                </a:rPr>
                <a:t>PT  MISUMI INDONESIA</a:t>
              </a:r>
              <a:endParaRPr lang="en-US" sz="1200" b="1" dirty="0"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54" name="Picture 53" descr="index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2438" y="3906368"/>
              <a:ext cx="1524000" cy="457200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>
              <a:off x="2166950" y="4477872"/>
              <a:ext cx="3124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latin typeface="Calibri" pitchFamily="34" charset="0"/>
                  <a:cs typeface="Calibri" pitchFamily="34" charset="0"/>
                </a:rPr>
                <a:t>PT  MURAMOTO ELEKTRONIKA INDONESIA</a:t>
              </a:r>
              <a:endParaRPr lang="en-US" sz="1200" b="1" dirty="0"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56" name="Picture 55" descr="1366618598muramoto-elektronika-logoF.gif"/>
            <p:cNvPicPr>
              <a:picLocks noChangeAspect="1"/>
            </p:cNvPicPr>
            <p:nvPr/>
          </p:nvPicPr>
          <p:blipFill>
            <a:blip r:embed="rId11" cstate="print"/>
            <a:srcRect l="34422" r="34422" b="22857"/>
            <a:stretch>
              <a:fillRect/>
            </a:stretch>
          </p:blipFill>
          <p:spPr>
            <a:xfrm>
              <a:off x="3024206" y="3763492"/>
              <a:ext cx="1143000" cy="694569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5238784" y="4477872"/>
              <a:ext cx="1447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latin typeface="Calibri" pitchFamily="34" charset="0"/>
                  <a:cs typeface="Calibri" pitchFamily="34" charset="0"/>
                </a:rPr>
                <a:t>PT  NBC INDONESIA</a:t>
              </a:r>
              <a:endParaRPr lang="en-US" sz="1200" b="1" dirty="0"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58" name="Picture 57" descr="imagesg.jpg"/>
            <p:cNvPicPr>
              <a:picLocks noChangeAspect="1"/>
            </p:cNvPicPr>
            <p:nvPr/>
          </p:nvPicPr>
          <p:blipFill>
            <a:blip r:embed="rId12" cstate="print"/>
            <a:srcRect b="36923"/>
            <a:stretch>
              <a:fillRect/>
            </a:stretch>
          </p:blipFill>
          <p:spPr>
            <a:xfrm>
              <a:off x="5310222" y="3977806"/>
              <a:ext cx="1285875" cy="457200"/>
            </a:xfrm>
            <a:prstGeom prst="rect">
              <a:avLst/>
            </a:prstGeom>
          </p:spPr>
        </p:pic>
        <p:pic>
          <p:nvPicPr>
            <p:cNvPr id="59" name="Picture 58" descr="e.jpg"/>
            <p:cNvPicPr>
              <a:picLocks noChangeAspect="1"/>
            </p:cNvPicPr>
            <p:nvPr/>
          </p:nvPicPr>
          <p:blipFill>
            <a:blip r:embed="rId13" cstate="print"/>
            <a:srcRect l="9412" t="13714" r="18824" b="13714"/>
            <a:stretch>
              <a:fillRect/>
            </a:stretch>
          </p:blipFill>
          <p:spPr>
            <a:xfrm>
              <a:off x="6953296" y="3763492"/>
              <a:ext cx="1219200" cy="762000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6881858" y="4549310"/>
              <a:ext cx="1447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latin typeface="Calibri" pitchFamily="34" charset="0"/>
                  <a:cs typeface="Calibri" pitchFamily="34" charset="0"/>
                </a:rPr>
                <a:t>PT  NSK WARNER</a:t>
              </a:r>
              <a:endParaRPr lang="en-US" sz="12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81000" y="5692318"/>
              <a:ext cx="1905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latin typeface="Calibri" pitchFamily="34" charset="0"/>
                  <a:cs typeface="Calibri" pitchFamily="34" charset="0"/>
                </a:rPr>
                <a:t>PT  OHGISHI INDONESIA</a:t>
              </a:r>
              <a:endParaRPr lang="en-US" sz="1200" b="1" dirty="0"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62" name="Picture 61" descr="logof.jpg"/>
            <p:cNvPicPr>
              <a:picLocks noChangeAspect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>
            <a:xfrm>
              <a:off x="457200" y="4906500"/>
              <a:ext cx="1524000" cy="709745"/>
            </a:xfrm>
            <a:prstGeom prst="rect">
              <a:avLst/>
            </a:prstGeom>
          </p:spPr>
        </p:pic>
        <p:sp>
          <p:nvSpPr>
            <p:cNvPr id="63" name="TextBox 62"/>
            <p:cNvSpPr txBox="1"/>
            <p:nvPr/>
          </p:nvSpPr>
          <p:spPr>
            <a:xfrm>
              <a:off x="2362200" y="5514201"/>
              <a:ext cx="2286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latin typeface="Calibri" pitchFamily="34" charset="0"/>
                  <a:cs typeface="Calibri" pitchFamily="34" charset="0"/>
                </a:rPr>
                <a:t>PT  POSMI STEEL INDONESIA</a:t>
              </a:r>
              <a:endParaRPr lang="en-US" sz="1200" b="1" dirty="0"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64" name="Picture 63" descr="posmi.jp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43200" y="4800600"/>
              <a:ext cx="1295400" cy="752475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381000" y="6457603"/>
              <a:ext cx="2590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latin typeface="Calibri" pitchFamily="34" charset="0"/>
                  <a:cs typeface="Calibri" pitchFamily="34" charset="0"/>
                </a:rPr>
                <a:t>PT  SHIN-ETSU POLYMER INDONESIA</a:t>
              </a:r>
              <a:endParaRPr lang="en-US" sz="1200" b="1" dirty="0"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67" name="Picture 66" descr="imagses.png"/>
            <p:cNvPicPr>
              <a:picLocks noChangeAspect="1"/>
            </p:cNvPicPr>
            <p:nvPr/>
          </p:nvPicPr>
          <p:blipFill>
            <a:blip r:embed="rId16" cstate="print"/>
            <a:srcRect t="32000" b="16000"/>
            <a:stretch>
              <a:fillRect/>
            </a:stretch>
          </p:blipFill>
          <p:spPr>
            <a:xfrm>
              <a:off x="452438" y="6003716"/>
              <a:ext cx="2571768" cy="474548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3095644" y="6533251"/>
              <a:ext cx="1785950" cy="293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latin typeface="Calibri" pitchFamily="34" charset="0"/>
                  <a:cs typeface="Calibri" pitchFamily="34" charset="0"/>
                </a:rPr>
                <a:t>PT  SMAP INDONESIA</a:t>
              </a:r>
              <a:endParaRPr lang="en-US" sz="1200" b="1" dirty="0"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69" name="Picture 68" descr="Gcopy.jpg"/>
            <p:cNvPicPr>
              <a:picLocks noChangeAspect="1"/>
            </p:cNvPicPr>
            <p:nvPr/>
          </p:nvPicPr>
          <p:blipFill>
            <a:blip r:embed="rId17" cstate="print"/>
            <a:srcRect l="5735" t="30294" r="83824" b="53824"/>
            <a:stretch>
              <a:fillRect/>
            </a:stretch>
          </p:blipFill>
          <p:spPr>
            <a:xfrm>
              <a:off x="3309958" y="5776773"/>
              <a:ext cx="1285884" cy="754214"/>
            </a:xfrm>
            <a:prstGeom prst="rect">
              <a:avLst/>
            </a:prstGeom>
          </p:spPr>
        </p:pic>
        <p:sp>
          <p:nvSpPr>
            <p:cNvPr id="70" name="TextBox 69"/>
            <p:cNvSpPr txBox="1"/>
            <p:nvPr/>
          </p:nvSpPr>
          <p:spPr>
            <a:xfrm>
              <a:off x="6667544" y="5549442"/>
              <a:ext cx="152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latin typeface="Calibri" pitchFamily="34" charset="0"/>
                  <a:cs typeface="Calibri" pitchFamily="34" charset="0"/>
                </a:rPr>
                <a:t>PT SUGITY CREATIVE</a:t>
              </a:r>
              <a:endParaRPr lang="en-US" sz="1200" b="1" dirty="0"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71" name="Picture 70" descr="J.jpg"/>
            <p:cNvPicPr>
              <a:picLocks noChangeAspect="1"/>
            </p:cNvPicPr>
            <p:nvPr/>
          </p:nvPicPr>
          <p:blipFill>
            <a:blip r:embed="rId18" cstate="print"/>
            <a:srcRect l="23607" r="23607" b="38400"/>
            <a:stretch>
              <a:fillRect/>
            </a:stretch>
          </p:blipFill>
          <p:spPr>
            <a:xfrm>
              <a:off x="6810420" y="4906500"/>
              <a:ext cx="1223962" cy="585387"/>
            </a:xfrm>
            <a:prstGeom prst="rect">
              <a:avLst/>
            </a:prstGeom>
          </p:spPr>
        </p:pic>
        <p:sp>
          <p:nvSpPr>
            <p:cNvPr id="74" name="TextBox 73"/>
            <p:cNvSpPr txBox="1"/>
            <p:nvPr/>
          </p:nvSpPr>
          <p:spPr>
            <a:xfrm>
              <a:off x="5667412" y="3477740"/>
              <a:ext cx="3124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latin typeface="Calibri" pitchFamily="34" charset="0"/>
                  <a:cs typeface="Calibri" pitchFamily="34" charset="0"/>
                </a:rPr>
                <a:t>PT  TAIKISHA MANUFACTURING INDONESIA</a:t>
              </a:r>
              <a:endParaRPr lang="en-US" sz="1200" b="1" dirty="0"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75" name="Picture 74" descr="396556_266916193386629_1242473928_n.jpg"/>
            <p:cNvPicPr>
              <a:picLocks noChangeAspect="1"/>
            </p:cNvPicPr>
            <p:nvPr/>
          </p:nvPicPr>
          <p:blipFill>
            <a:blip r:embed="rId19" cstate="print"/>
            <a:srcRect b="26916"/>
            <a:stretch>
              <a:fillRect/>
            </a:stretch>
          </p:blipFill>
          <p:spPr>
            <a:xfrm>
              <a:off x="5667412" y="2763360"/>
              <a:ext cx="2743200" cy="646965"/>
            </a:xfrm>
            <a:prstGeom prst="rect">
              <a:avLst/>
            </a:prstGeom>
          </p:spPr>
        </p:pic>
      </p:grpSp>
      <p:pic>
        <p:nvPicPr>
          <p:cNvPr id="76" name="Picture 75" descr="3m%20microfiber copy.jpg"/>
          <p:cNvPicPr>
            <a:picLocks noChangeAspect="1"/>
          </p:cNvPicPr>
          <p:nvPr/>
        </p:nvPicPr>
        <p:blipFill>
          <a:blip r:embed="rId20" cstate="print"/>
          <a:srcRect l="1440" t="17280" r="69120" b="73440"/>
          <a:stretch>
            <a:fillRect/>
          </a:stretch>
        </p:blipFill>
        <p:spPr>
          <a:xfrm>
            <a:off x="5214942" y="5610236"/>
            <a:ext cx="1643074" cy="571504"/>
          </a:xfrm>
          <a:prstGeom prst="rect">
            <a:avLst/>
          </a:prstGeom>
        </p:spPr>
      </p:pic>
      <p:pic>
        <p:nvPicPr>
          <p:cNvPr id="77" name="Picture 76" descr="3m%20microfiberHH copy.jpg"/>
          <p:cNvPicPr>
            <a:picLocks noChangeAspect="1"/>
          </p:cNvPicPr>
          <p:nvPr/>
        </p:nvPicPr>
        <p:blipFill>
          <a:blip r:embed="rId21" cstate="print"/>
          <a:srcRect l="1440" t="57600" r="63360" b="31680"/>
          <a:stretch>
            <a:fillRect/>
          </a:stretch>
        </p:blipFill>
        <p:spPr>
          <a:xfrm>
            <a:off x="7000892" y="5657358"/>
            <a:ext cx="1714512" cy="67678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/>
          <p:cNvSpPr txBox="1"/>
          <p:nvPr/>
        </p:nvSpPr>
        <p:spPr>
          <a:xfrm>
            <a:off x="500034" y="1285860"/>
            <a:ext cx="152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 smtClean="0"/>
              <a:t>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FACTORY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285720" y="357166"/>
            <a:ext cx="8643998" cy="857256"/>
          </a:xfrm>
          <a:prstGeom prst="rect">
            <a:avLst/>
          </a:prstGeom>
          <a:solidFill>
            <a:schemeClr val="accent1"/>
          </a:solidFill>
        </p:spPr>
        <p:txBody>
          <a:bodyPr vert="horz" lIns="45720" rIns="45720" bIns="4572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noProof="0" dirty="0" smtClean="0"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REFERENSI CUSTOMER</a:t>
            </a:r>
            <a:endParaRPr kumimoji="0" lang="id-ID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65" name="Picture 64" descr="index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5786" y="1571612"/>
            <a:ext cx="1981200" cy="624989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500034" y="2285992"/>
            <a:ext cx="2819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alibri" pitchFamily="34" charset="0"/>
                <a:cs typeface="Calibri" pitchFamily="34" charset="0"/>
              </a:rPr>
              <a:t>PT  IHARA MANUFACTURING INDONESIA</a:t>
            </a:r>
            <a:endParaRPr lang="en-US" sz="12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3" name="Picture 72" descr="3b4ab1b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28992" y="1500174"/>
            <a:ext cx="2133600" cy="633782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3214678" y="2285992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alibri" pitchFamily="34" charset="0"/>
                <a:cs typeface="Calibri" pitchFamily="34" charset="0"/>
              </a:rPr>
              <a:t>PT  HAIER ELECTRICAL APPLIANCES</a:t>
            </a:r>
            <a:endParaRPr lang="en-US" sz="12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781684" y="2285992"/>
            <a:ext cx="2005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alibri" pitchFamily="34" charset="0"/>
                <a:cs typeface="Calibri" pitchFamily="34" charset="0"/>
              </a:rPr>
              <a:t>    PT  SANKEN INDONESIA</a:t>
            </a:r>
            <a:endParaRPr lang="en-US" sz="12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0" name="Picture 79" descr="PT+Sanken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29322" y="1571612"/>
            <a:ext cx="2143140" cy="500066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785786" y="3071810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alibri" pitchFamily="34" charset="0"/>
                <a:cs typeface="Calibri" pitchFamily="34" charset="0"/>
              </a:rPr>
              <a:t>PT JOTUN INDONESIA</a:t>
            </a:r>
            <a:endParaRPr lang="en-US" sz="12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2" name="Picture 81" descr="jotun_indonesia_pt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24" y="2571744"/>
            <a:ext cx="1857388" cy="457200"/>
          </a:xfrm>
          <a:prstGeom prst="rect">
            <a:avLst/>
          </a:prstGeom>
        </p:spPr>
      </p:pic>
      <p:pic>
        <p:nvPicPr>
          <p:cNvPr id="83" name="Picture 82" descr="futaba_industrial_indonesia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86116" y="2571744"/>
            <a:ext cx="1571636" cy="714380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2928926" y="3357562"/>
            <a:ext cx="259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alibri" pitchFamily="34" charset="0"/>
                <a:cs typeface="Calibri" pitchFamily="34" charset="0"/>
              </a:rPr>
              <a:t>PT FUTABA INDUSTRIAL INDONESIA</a:t>
            </a:r>
            <a:endParaRPr lang="en-US" sz="12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500694" y="3286124"/>
            <a:ext cx="182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alibri" pitchFamily="34" charset="0"/>
                <a:cs typeface="Calibri" pitchFamily="34" charset="0"/>
              </a:rPr>
              <a:t>PT  HOGY INDONESIA</a:t>
            </a:r>
            <a:endParaRPr lang="en-US" sz="12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6" name="Picture 85" descr="hogy.jpg"/>
          <p:cNvPicPr>
            <a:picLocks noChangeAspect="1"/>
          </p:cNvPicPr>
          <p:nvPr/>
        </p:nvPicPr>
        <p:blipFill>
          <a:blip r:embed="rId7" cstate="print"/>
          <a:srcRect t="28448" b="35560"/>
          <a:stretch>
            <a:fillRect/>
          </a:stretch>
        </p:blipFill>
        <p:spPr>
          <a:xfrm>
            <a:off x="5500694" y="2643182"/>
            <a:ext cx="1447543" cy="624989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7143768" y="3286124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alibri" pitchFamily="34" charset="0"/>
                <a:cs typeface="Calibri" pitchFamily="34" charset="0"/>
              </a:rPr>
              <a:t>PT  JST INDONESIA</a:t>
            </a:r>
            <a:endParaRPr lang="en-US" sz="12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0" name="Picture 89" descr="Blog+Siloker+Cikarang.png"/>
          <p:cNvPicPr>
            <a:picLocks noChangeAspect="1"/>
          </p:cNvPicPr>
          <p:nvPr/>
        </p:nvPicPr>
        <p:blipFill>
          <a:blip r:embed="rId8" cstate="print"/>
          <a:srcRect l="4999" r="4999"/>
          <a:stretch>
            <a:fillRect/>
          </a:stretch>
        </p:blipFill>
        <p:spPr>
          <a:xfrm>
            <a:off x="7215206" y="2643182"/>
            <a:ext cx="1428760" cy="569708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785786" y="4357694"/>
            <a:ext cx="198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alibri" pitchFamily="34" charset="0"/>
                <a:cs typeface="Calibri" pitchFamily="34" charset="0"/>
              </a:rPr>
              <a:t>PT KANEFUSA INDONESIA</a:t>
            </a:r>
            <a:endParaRPr lang="en-US" sz="12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2" name="Picture 91" descr="imagess.jpg"/>
          <p:cNvPicPr>
            <a:picLocks noChangeAspect="1"/>
          </p:cNvPicPr>
          <p:nvPr/>
        </p:nvPicPr>
        <p:blipFill>
          <a:blip r:embed="rId9" cstate="print"/>
          <a:srcRect t="21333" b="34133"/>
          <a:stretch>
            <a:fillRect/>
          </a:stretch>
        </p:blipFill>
        <p:spPr>
          <a:xfrm>
            <a:off x="714348" y="3500438"/>
            <a:ext cx="2000264" cy="784726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3000364" y="4357694"/>
            <a:ext cx="198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alibri" pitchFamily="34" charset="0"/>
                <a:cs typeface="Calibri" pitchFamily="34" charset="0"/>
              </a:rPr>
              <a:t>PT  INDONESIA CHEMI-CON</a:t>
            </a:r>
            <a:endParaRPr lang="en-US" sz="12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4" name="Picture 93" descr="Chemi_110.jpg"/>
          <p:cNvPicPr>
            <a:picLocks noChangeAspect="1"/>
          </p:cNvPicPr>
          <p:nvPr/>
        </p:nvPicPr>
        <p:blipFill>
          <a:blip r:embed="rId10" cstate="print"/>
          <a:srcRect l="16000" t="52364" r="20000"/>
          <a:stretch>
            <a:fillRect/>
          </a:stretch>
        </p:blipFill>
        <p:spPr>
          <a:xfrm>
            <a:off x="3214678" y="3643314"/>
            <a:ext cx="1571636" cy="665473"/>
          </a:xfrm>
          <a:prstGeom prst="rect">
            <a:avLst/>
          </a:prstGeom>
        </p:spPr>
      </p:pic>
      <p:pic>
        <p:nvPicPr>
          <p:cNvPr id="95" name="Picture 94" descr="a8bbfd7c1948ee84fae8696cfa0d2c8b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43504" y="3643314"/>
            <a:ext cx="2214578" cy="738193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5000628" y="4357694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alibri" pitchFamily="34" charset="0"/>
                <a:cs typeface="Calibri" pitchFamily="34" charset="0"/>
              </a:rPr>
              <a:t>PT  FUJIMAKI STEEL INDONESIA</a:t>
            </a:r>
            <a:endParaRPr lang="en-US" sz="12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709586" y="5245522"/>
            <a:ext cx="2005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alibri" pitchFamily="34" charset="0"/>
                <a:cs typeface="Calibri" pitchFamily="34" charset="0"/>
              </a:rPr>
              <a:t>PT  FINE SINTER INDONESIA</a:t>
            </a:r>
            <a:endParaRPr lang="en-US" sz="12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8" name="Picture 97" descr="fine-sinter-indonesia-pt-80806.png"/>
          <p:cNvPicPr>
            <a:picLocks noChangeAspect="1"/>
          </p:cNvPicPr>
          <p:nvPr/>
        </p:nvPicPr>
        <p:blipFill>
          <a:blip r:embed="rId12" cstate="print"/>
          <a:srcRect l="12800" t="19592" r="12800" b="19592"/>
          <a:stretch>
            <a:fillRect/>
          </a:stretch>
        </p:blipFill>
        <p:spPr>
          <a:xfrm>
            <a:off x="785785" y="4714884"/>
            <a:ext cx="1773677" cy="500224"/>
          </a:xfrm>
          <a:prstGeom prst="rect">
            <a:avLst/>
          </a:prstGeom>
        </p:spPr>
      </p:pic>
      <p:pic>
        <p:nvPicPr>
          <p:cNvPr id="99" name="Picture 98" descr="indexe.jp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357554" y="4643446"/>
            <a:ext cx="1143000" cy="676697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2900354" y="5271744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alibri" pitchFamily="34" charset="0"/>
                <a:cs typeface="Calibri" pitchFamily="34" charset="0"/>
              </a:rPr>
              <a:t>PT  INDOJAPAN STEEL CENTER</a:t>
            </a:r>
            <a:endParaRPr lang="en-US" sz="12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5073292" y="5257808"/>
            <a:ext cx="3151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alibri" pitchFamily="34" charset="0"/>
                <a:cs typeface="Calibri" pitchFamily="34" charset="0"/>
              </a:rPr>
              <a:t>PT ECHO ADVANCED TECHNOLOGY INDONESIA</a:t>
            </a:r>
            <a:endParaRPr lang="en-US" sz="1200" dirty="0"/>
          </a:p>
        </p:txBody>
      </p:sp>
      <p:pic>
        <p:nvPicPr>
          <p:cNvPr id="102" name="Picture 101" descr="IMG20151028111459.jpg"/>
          <p:cNvPicPr>
            <a:picLocks noChangeAspect="1"/>
          </p:cNvPicPr>
          <p:nvPr/>
        </p:nvPicPr>
        <p:blipFill>
          <a:blip r:embed="rId14" cstate="print">
            <a:lum bright="23000" contrast="42000"/>
          </a:blip>
          <a:srcRect l="59412" t="42794" r="29706" b="41912"/>
          <a:stretch>
            <a:fillRect/>
          </a:stretch>
        </p:blipFill>
        <p:spPr>
          <a:xfrm rot="16200000">
            <a:off x="6064941" y="3864885"/>
            <a:ext cx="586018" cy="2143140"/>
          </a:xfrm>
          <a:prstGeom prst="rect">
            <a:avLst/>
          </a:prstGeom>
        </p:spPr>
      </p:pic>
      <p:pic>
        <p:nvPicPr>
          <p:cNvPr id="31" name="Picture 30" descr="LOGO enplas indonesia.gif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85786" y="5357826"/>
            <a:ext cx="1857388" cy="709825"/>
          </a:xfrm>
          <a:prstGeom prst="rect">
            <a:avLst/>
          </a:prstGeom>
        </p:spPr>
      </p:pic>
      <p:pic>
        <p:nvPicPr>
          <p:cNvPr id="32" name="Picture 31" descr="LoGO MAHLE.jp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286116" y="5572141"/>
            <a:ext cx="1357322" cy="357189"/>
          </a:xfrm>
          <a:prstGeom prst="rect">
            <a:avLst/>
          </a:prstGeom>
        </p:spPr>
      </p:pic>
      <p:pic>
        <p:nvPicPr>
          <p:cNvPr id="33" name="Picture 32" descr="LOGO FLEXLINK.jp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786314" y="5572140"/>
            <a:ext cx="1428760" cy="35719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14348" y="5857892"/>
            <a:ext cx="198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alibri" pitchFamily="34" charset="0"/>
                <a:cs typeface="Calibri" pitchFamily="34" charset="0"/>
              </a:rPr>
              <a:t>PT ENPLAS INDONESIA</a:t>
            </a:r>
            <a:endParaRPr lang="en-US" sz="12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928926" y="5929330"/>
            <a:ext cx="198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alibri" pitchFamily="34" charset="0"/>
                <a:cs typeface="Calibri" pitchFamily="34" charset="0"/>
              </a:rPr>
              <a:t>PT  MAHLE INDONESIA</a:t>
            </a:r>
            <a:endParaRPr lang="en-US" sz="12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43438" y="6000768"/>
            <a:ext cx="198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alibri" pitchFamily="34" charset="0"/>
                <a:cs typeface="Calibri" pitchFamily="34" charset="0"/>
              </a:rPr>
              <a:t>PT  FLEXLINK SYSTEM </a:t>
            </a:r>
            <a:endParaRPr lang="en-US" sz="12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2" name="Picture 41" descr="LOGO MMKI.jpg"/>
          <p:cNvPicPr>
            <a:picLocks noChangeAspect="1"/>
          </p:cNvPicPr>
          <p:nvPr/>
        </p:nvPicPr>
        <p:blipFill>
          <a:blip r:embed="rId18" cstate="print"/>
          <a:srcRect b="25179"/>
          <a:stretch>
            <a:fillRect/>
          </a:stretch>
        </p:blipFill>
        <p:spPr>
          <a:xfrm>
            <a:off x="6572264" y="5500702"/>
            <a:ext cx="2000264" cy="500066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072198" y="6000768"/>
            <a:ext cx="2928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alibri" pitchFamily="34" charset="0"/>
                <a:cs typeface="Calibri" pitchFamily="34" charset="0"/>
              </a:rPr>
              <a:t>PT  KRAMA YUDHA TIGA BERLIAN MOTORS</a:t>
            </a:r>
            <a:endParaRPr lang="en-US" sz="1200" b="1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1357290" y="1357298"/>
            <a:ext cx="3071834" cy="135732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anchor="ctr">
            <a:no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12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Office Cleaning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2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Industrial Cleaning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2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Mall Cleaning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2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Hotel &amp; Apartment Cleaning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2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Hospital Cleaning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2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Post Construction Cleaning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200" b="1" dirty="0" smtClean="0">
                <a:solidFill>
                  <a:schemeClr val="accent1"/>
                </a:solidFill>
                <a:latin typeface="Arial" pitchFamily="34" charset="0"/>
                <a:ea typeface="Batang" pitchFamily="18" charset="-127"/>
                <a:cs typeface="Arial" pitchFamily="34" charset="0"/>
              </a:rPr>
              <a:t>Home Cleaning</a:t>
            </a:r>
          </a:p>
        </p:txBody>
      </p:sp>
      <p:pic>
        <p:nvPicPr>
          <p:cNvPr id="18" name="Picture 17" descr="IMG-20160417-WA000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16" y="3214686"/>
            <a:ext cx="2786082" cy="3443286"/>
          </a:xfrm>
          <a:prstGeom prst="rect">
            <a:avLst/>
          </a:prstGeom>
        </p:spPr>
      </p:pic>
      <p:pic>
        <p:nvPicPr>
          <p:cNvPr id="23" name="Picture 22" descr="IMG-20170415-WA002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20" y="3143248"/>
            <a:ext cx="2974422" cy="3537198"/>
          </a:xfrm>
          <a:prstGeom prst="rect">
            <a:avLst/>
          </a:prstGeom>
        </p:spPr>
      </p:pic>
      <p:pic>
        <p:nvPicPr>
          <p:cNvPr id="24" name="Picture 23" descr="IMG-20170127-WA004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43570" y="1142983"/>
            <a:ext cx="3186670" cy="2019365"/>
          </a:xfrm>
          <a:prstGeom prst="rect">
            <a:avLst/>
          </a:prstGeom>
        </p:spPr>
      </p:pic>
      <p:pic>
        <p:nvPicPr>
          <p:cNvPr id="27" name="Picture 26" descr="IMG2016101714051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43636" y="3214686"/>
            <a:ext cx="2730174" cy="3419502"/>
          </a:xfrm>
          <a:prstGeom prst="rect">
            <a:avLst/>
          </a:prstGeom>
        </p:spPr>
      </p:pic>
      <p:sp>
        <p:nvSpPr>
          <p:cNvPr id="28" name="Title 1"/>
          <p:cNvSpPr txBox="1">
            <a:spLocks/>
          </p:cNvSpPr>
          <p:nvPr/>
        </p:nvSpPr>
        <p:spPr>
          <a:xfrm>
            <a:off x="285720" y="285728"/>
            <a:ext cx="8572560" cy="785818"/>
          </a:xfrm>
          <a:prstGeom prst="rect">
            <a:avLst/>
          </a:prstGeom>
          <a:solidFill>
            <a:schemeClr val="accent1"/>
          </a:solidFill>
        </p:spPr>
        <p:txBody>
          <a:bodyPr vert="horz" lIns="45720" rIns="45720" bIns="4572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latin typeface="Arial" pitchFamily="34" charset="0"/>
              <a:ea typeface="+mj-ea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b="1" dirty="0" smtClean="0"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BUILDING MAINTENANCE &amp; CLEANING SERVICE</a:t>
            </a:r>
            <a:endParaRPr lang="en-US" b="1" dirty="0" smtClean="0"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latin typeface="Arial" pitchFamily="34" charset="0"/>
              <a:ea typeface="+mj-ea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00034" y="2143116"/>
            <a:ext cx="8215370" cy="2643206"/>
          </a:xfrm>
          <a:prstGeom prst="rect">
            <a:avLst/>
          </a:prstGeom>
          <a:noFill/>
        </p:spPr>
        <p:txBody>
          <a:bodyPr vert="horz" lIns="45720" rIns="45720" bIns="45720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8" name="Picture 17" descr="20161015_09153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158" y="1142984"/>
            <a:ext cx="2571768" cy="5000660"/>
          </a:xfrm>
          <a:prstGeom prst="rect">
            <a:avLst/>
          </a:prstGeom>
        </p:spPr>
      </p:pic>
      <p:pic>
        <p:nvPicPr>
          <p:cNvPr id="19" name="Picture 18" descr="imag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802" y="1142984"/>
            <a:ext cx="5500726" cy="2582658"/>
          </a:xfrm>
          <a:prstGeom prst="rect">
            <a:avLst/>
          </a:prstGeom>
        </p:spPr>
      </p:pic>
      <p:pic>
        <p:nvPicPr>
          <p:cNvPr id="21" name="Picture 20" descr="images (1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1802" y="3857628"/>
            <a:ext cx="5500726" cy="2286016"/>
          </a:xfrm>
          <a:prstGeom prst="rect">
            <a:avLst/>
          </a:prstGeom>
        </p:spPr>
      </p:pic>
      <p:sp>
        <p:nvSpPr>
          <p:cNvPr id="23" name="Title 1"/>
          <p:cNvSpPr txBox="1">
            <a:spLocks/>
          </p:cNvSpPr>
          <p:nvPr/>
        </p:nvSpPr>
        <p:spPr>
          <a:xfrm>
            <a:off x="285720" y="285728"/>
            <a:ext cx="8501122" cy="785818"/>
          </a:xfrm>
          <a:prstGeom prst="rect">
            <a:avLst/>
          </a:prstGeom>
          <a:solidFill>
            <a:schemeClr val="accent1"/>
          </a:solidFill>
        </p:spPr>
        <p:txBody>
          <a:bodyPr vert="horz" lIns="45720" rIns="45720" bIns="4572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latin typeface="Arial" pitchFamily="34" charset="0"/>
              <a:ea typeface="+mj-ea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b="1" dirty="0" smtClean="0"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BUILDING MAINTENANCE &amp; CLEANING SERVICE</a:t>
            </a:r>
            <a:endParaRPr lang="en-US" b="1" dirty="0" smtClean="0"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latin typeface="Arial" pitchFamily="34" charset="0"/>
              <a:ea typeface="+mj-ea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85720" y="285728"/>
            <a:ext cx="8572560" cy="785818"/>
          </a:xfrm>
          <a:prstGeom prst="rect">
            <a:avLst/>
          </a:prstGeom>
          <a:solidFill>
            <a:schemeClr val="accent1"/>
          </a:solidFill>
        </p:spPr>
        <p:txBody>
          <a:bodyPr vert="horz" lIns="45720" rIns="45720" bIns="4572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latin typeface="Arial" pitchFamily="34" charset="0"/>
              <a:ea typeface="+mj-ea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b="1" dirty="0" smtClean="0"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LANDSCAPE &amp; OUTDOOR SERVICE</a:t>
            </a:r>
            <a:endParaRPr lang="en-US" b="1" dirty="0" smtClean="0"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latin typeface="Arial" pitchFamily="34" charset="0"/>
              <a:ea typeface="+mj-ea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00034" y="2143116"/>
            <a:ext cx="8215370" cy="2643206"/>
          </a:xfrm>
          <a:prstGeom prst="rect">
            <a:avLst/>
          </a:prstGeom>
          <a:noFill/>
        </p:spPr>
        <p:txBody>
          <a:bodyPr vert="horz" lIns="45720" rIns="45720" bIns="45720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85720" y="1142984"/>
            <a:ext cx="3571900" cy="1214446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anchor="ctr">
            <a:no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14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Outdoor Cleaning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Maintenance Garden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Design Landscape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Others</a:t>
            </a:r>
            <a:endParaRPr lang="en-US" sz="1400" b="1" dirty="0">
              <a:solidFill>
                <a:schemeClr val="accent1"/>
              </a:solidFill>
              <a:latin typeface="Arial" pitchFamily="34" charset="0"/>
              <a:ea typeface="Batang" pitchFamily="18" charset="-127"/>
              <a:cs typeface="Arial" pitchFamily="34" charset="0"/>
            </a:endParaRPr>
          </a:p>
        </p:txBody>
      </p:sp>
      <p:pic>
        <p:nvPicPr>
          <p:cNvPr id="18" name="Picture 17" descr="IMG_20141126_09403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0" y="2428868"/>
            <a:ext cx="3571900" cy="4024340"/>
          </a:xfrm>
          <a:prstGeom prst="rect">
            <a:avLst/>
          </a:prstGeom>
        </p:spPr>
      </p:pic>
      <p:pic>
        <p:nvPicPr>
          <p:cNvPr id="21" name="Picture 20" descr="20170421_10145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6248" y="1214422"/>
            <a:ext cx="4516252" cy="2536049"/>
          </a:xfrm>
          <a:prstGeom prst="rect">
            <a:avLst/>
          </a:prstGeom>
        </p:spPr>
      </p:pic>
      <p:pic>
        <p:nvPicPr>
          <p:cNvPr id="23" name="Picture 22" descr="20170421_101247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86248" y="3786190"/>
            <a:ext cx="4541729" cy="255035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85720" y="285728"/>
            <a:ext cx="8572560" cy="928694"/>
          </a:xfrm>
          <a:prstGeom prst="rect">
            <a:avLst/>
          </a:prstGeom>
          <a:solidFill>
            <a:schemeClr val="accent1"/>
          </a:solidFill>
        </p:spPr>
        <p:txBody>
          <a:bodyPr vert="horz" lIns="45720" rIns="45720" bIns="4572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2000" b="1" dirty="0" smtClean="0"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PEST &amp; RODENT CONTROL</a:t>
            </a:r>
            <a:endParaRPr kumimoji="0" lang="id-ID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00034" y="2143116"/>
            <a:ext cx="8215370" cy="2643206"/>
          </a:xfrm>
          <a:prstGeom prst="rect">
            <a:avLst/>
          </a:prstGeom>
          <a:noFill/>
        </p:spPr>
        <p:txBody>
          <a:bodyPr vert="horz" lIns="45720" rIns="45720" bIns="45720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357158" y="1285860"/>
            <a:ext cx="3857652" cy="207170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anchor="ctr">
            <a:no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14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Factory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Office Building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Restaurant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Hotel &amp; Apartment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Hospital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School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Mall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Others</a:t>
            </a:r>
            <a:endParaRPr lang="en-US" sz="1400" b="1" dirty="0">
              <a:solidFill>
                <a:schemeClr val="accent1"/>
              </a:solidFill>
              <a:latin typeface="Arial" pitchFamily="34" charset="0"/>
              <a:ea typeface="Batang" pitchFamily="18" charset="-127"/>
              <a:cs typeface="Arial" pitchFamily="34" charset="0"/>
            </a:endParaRPr>
          </a:p>
        </p:txBody>
      </p:sp>
      <p:pic>
        <p:nvPicPr>
          <p:cNvPr id="18" name="Picture 17" descr="downloa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686" y="1285860"/>
            <a:ext cx="4357718" cy="2119057"/>
          </a:xfrm>
          <a:prstGeom prst="rect">
            <a:avLst/>
          </a:prstGeom>
        </p:spPr>
      </p:pic>
      <p:pic>
        <p:nvPicPr>
          <p:cNvPr id="19" name="Picture 18" descr="images (1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322" y="3857628"/>
            <a:ext cx="2714644" cy="2288336"/>
          </a:xfrm>
          <a:prstGeom prst="rect">
            <a:avLst/>
          </a:prstGeom>
        </p:spPr>
      </p:pic>
      <p:pic>
        <p:nvPicPr>
          <p:cNvPr id="23" name="Picture 22" descr="images (2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58" y="3500438"/>
            <a:ext cx="5500725" cy="314327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85720" y="285728"/>
            <a:ext cx="8572560" cy="785818"/>
          </a:xfrm>
          <a:prstGeom prst="rect">
            <a:avLst/>
          </a:prstGeom>
          <a:solidFill>
            <a:schemeClr val="accent1"/>
          </a:solidFill>
        </p:spPr>
        <p:txBody>
          <a:bodyPr vert="horz" lIns="45720" rIns="45720" bIns="45720" anchor="ctr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dirty="0" smtClean="0"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latin typeface="Arial" pitchFamily="34" charset="0"/>
              <a:ea typeface="+mj-ea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sz="2000" b="1" dirty="0" smtClean="0">
                <a:solidFill>
                  <a:schemeClr val="bg1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Arial" pitchFamily="34" charset="0"/>
                <a:ea typeface="+mj-ea"/>
                <a:cs typeface="Arial" pitchFamily="34" charset="0"/>
              </a:rPr>
              <a:t>TRADING</a:t>
            </a:r>
            <a:endParaRPr lang="en-US" sz="2000" b="1" dirty="0" smtClean="0"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latin typeface="Arial" pitchFamily="34" charset="0"/>
              <a:ea typeface="+mj-ea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00034" y="2143116"/>
            <a:ext cx="8215370" cy="2643206"/>
          </a:xfrm>
          <a:prstGeom prst="rect">
            <a:avLst/>
          </a:prstGeom>
          <a:noFill/>
        </p:spPr>
        <p:txBody>
          <a:bodyPr vert="horz" lIns="45720" rIns="45720" bIns="45720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85720" y="1214422"/>
            <a:ext cx="3571900" cy="135732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anchor="t">
            <a:no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14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Boy &amp; Girl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Driver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Office Boy &amp; Girl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Receptionist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Helper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Sales Promotion</a:t>
            </a:r>
            <a:endParaRPr lang="en-US" sz="1400" b="1" dirty="0" smtClean="0">
              <a:solidFill>
                <a:schemeClr val="accent1"/>
              </a:solidFill>
              <a:latin typeface="Arial" pitchFamily="34" charset="0"/>
              <a:ea typeface="Batang" pitchFamily="18" charset="-127"/>
              <a:cs typeface="Arial" pitchFamily="34" charset="0"/>
            </a:endParaRPr>
          </a:p>
        </p:txBody>
      </p:sp>
      <p:pic>
        <p:nvPicPr>
          <p:cNvPr id="19" name="Picture 18" descr="http://t2.gstatic.com/images?q=tbn:ANd9GcTLremi2E3tckYS8wzrfq_0dMLvA7AU8htyM_18FWdprDdZGRpX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43373" y="1214423"/>
            <a:ext cx="1000132" cy="14128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Text Placeholder 3"/>
          <p:cNvSpPr txBox="1">
            <a:spLocks/>
          </p:cNvSpPr>
          <p:nvPr/>
        </p:nvSpPr>
        <p:spPr>
          <a:xfrm>
            <a:off x="5357818" y="1285860"/>
            <a:ext cx="2857520" cy="1143008"/>
          </a:xfrm>
          <a:prstGeom prst="rect">
            <a:avLst/>
          </a:prstGeom>
        </p:spPr>
        <p:txBody>
          <a:bodyPr/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200" b="1" dirty="0" smtClean="0">
                <a:latin typeface="Arial" pitchFamily="34" charset="0"/>
                <a:ea typeface="Batang" pitchFamily="18" charset="-127"/>
                <a:cs typeface="Arial" pitchFamily="34" charset="0"/>
              </a:rPr>
              <a:t>METAL </a:t>
            </a:r>
            <a:r>
              <a:rPr lang="en-US" sz="1200" b="1" dirty="0">
                <a:latin typeface="Arial" pitchFamily="34" charset="0"/>
                <a:ea typeface="Batang" pitchFamily="18" charset="-127"/>
                <a:cs typeface="Arial" pitchFamily="34" charset="0"/>
              </a:rPr>
              <a:t>POLISH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 err="1" smtClean="0">
                <a:latin typeface="Arial" pitchFamily="34" charset="0"/>
                <a:ea typeface="Batang" pitchFamily="18" charset="-127"/>
                <a:cs typeface="Arial" pitchFamily="34" charset="0"/>
              </a:rPr>
              <a:t>Fungsi</a:t>
            </a:r>
            <a:r>
              <a:rPr lang="en-US" sz="1200" b="1" dirty="0">
                <a:latin typeface="Arial" pitchFamily="34" charset="0"/>
                <a:ea typeface="Batang" pitchFamily="18" charset="-127"/>
                <a:cs typeface="Arial" pitchFamily="34" charset="0"/>
              </a:rPr>
              <a:t>: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err="1">
                <a:latin typeface="Arial" pitchFamily="34" charset="0"/>
                <a:ea typeface="Batang" pitchFamily="18" charset="-127"/>
                <a:cs typeface="Arial" pitchFamily="34" charset="0"/>
              </a:rPr>
              <a:t>Digunakan</a:t>
            </a:r>
            <a:r>
              <a:rPr lang="en-US" sz="1200" dirty="0">
                <a:latin typeface="Arial" pitchFamily="34" charset="0"/>
                <a:ea typeface="Batang" pitchFamily="18" charset="-127"/>
                <a:cs typeface="Arial" pitchFamily="34" charset="0"/>
              </a:rPr>
              <a:t> </a:t>
            </a:r>
            <a:r>
              <a:rPr lang="en-US" sz="1200" dirty="0" err="1">
                <a:latin typeface="Arial" pitchFamily="34" charset="0"/>
                <a:ea typeface="Batang" pitchFamily="18" charset="-127"/>
                <a:cs typeface="Arial" pitchFamily="34" charset="0"/>
              </a:rPr>
              <a:t>untuk</a:t>
            </a:r>
            <a:r>
              <a:rPr lang="en-US" sz="1200" dirty="0">
                <a:latin typeface="Arial" pitchFamily="34" charset="0"/>
                <a:ea typeface="Batang" pitchFamily="18" charset="-127"/>
                <a:cs typeface="Arial" pitchFamily="34" charset="0"/>
              </a:rPr>
              <a:t> </a:t>
            </a:r>
            <a:r>
              <a:rPr lang="en-US" sz="1200" dirty="0" err="1">
                <a:latin typeface="Arial" pitchFamily="34" charset="0"/>
                <a:ea typeface="Batang" pitchFamily="18" charset="-127"/>
                <a:cs typeface="Arial" pitchFamily="34" charset="0"/>
              </a:rPr>
              <a:t>pembersihan</a:t>
            </a:r>
            <a:r>
              <a:rPr lang="en-US" sz="1200" dirty="0">
                <a:latin typeface="Arial" pitchFamily="34" charset="0"/>
                <a:ea typeface="Batang" pitchFamily="18" charset="-127"/>
                <a:cs typeface="Arial" pitchFamily="34" charset="0"/>
              </a:rPr>
              <a:t> </a:t>
            </a:r>
            <a:r>
              <a:rPr lang="en-US" sz="1200" dirty="0" err="1">
                <a:latin typeface="Arial" pitchFamily="34" charset="0"/>
                <a:ea typeface="Batang" pitchFamily="18" charset="-127"/>
                <a:cs typeface="Arial" pitchFamily="34" charset="0"/>
              </a:rPr>
              <a:t>dan</a:t>
            </a:r>
            <a:r>
              <a:rPr lang="en-US" sz="1200" dirty="0">
                <a:latin typeface="Arial" pitchFamily="34" charset="0"/>
                <a:ea typeface="Batang" pitchFamily="18" charset="-127"/>
                <a:cs typeface="Arial" pitchFamily="34" charset="0"/>
              </a:rPr>
              <a:t> </a:t>
            </a:r>
            <a:r>
              <a:rPr lang="en-US" sz="1200" dirty="0" err="1">
                <a:latin typeface="Arial" pitchFamily="34" charset="0"/>
                <a:ea typeface="Batang" pitchFamily="18" charset="-127"/>
                <a:cs typeface="Arial" pitchFamily="34" charset="0"/>
              </a:rPr>
              <a:t>perawatan</a:t>
            </a:r>
            <a:r>
              <a:rPr lang="en-US" sz="1200" dirty="0">
                <a:latin typeface="Arial" pitchFamily="34" charset="0"/>
                <a:ea typeface="Batang" pitchFamily="18" charset="-127"/>
                <a:cs typeface="Arial" pitchFamily="34" charset="0"/>
              </a:rPr>
              <a:t> material stainless steel / </a:t>
            </a:r>
            <a:r>
              <a:rPr lang="en-US" sz="1200" dirty="0" err="1">
                <a:latin typeface="Arial" pitchFamily="34" charset="0"/>
                <a:ea typeface="Batang" pitchFamily="18" charset="-127"/>
                <a:cs typeface="Arial" pitchFamily="34" charset="0"/>
              </a:rPr>
              <a:t>besi</a:t>
            </a:r>
            <a:endParaRPr lang="en-US" sz="1200" dirty="0">
              <a:latin typeface="Arial" pitchFamily="34" charset="0"/>
              <a:ea typeface="Batang" pitchFamily="18" charset="-127"/>
              <a:cs typeface="Arial" pitchFamily="34" charset="0"/>
            </a:endParaRPr>
          </a:p>
        </p:txBody>
      </p:sp>
      <p:pic>
        <p:nvPicPr>
          <p:cNvPr id="23" name="Picture 5" descr="D:\Mesin\1195_mai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2643182"/>
            <a:ext cx="1357322" cy="1357322"/>
          </a:xfrm>
          <a:prstGeom prst="rect">
            <a:avLst/>
          </a:prstGeom>
          <a:noFill/>
        </p:spPr>
      </p:pic>
      <p:sp>
        <p:nvSpPr>
          <p:cNvPr id="24" name="Text Placeholder 3"/>
          <p:cNvSpPr txBox="1">
            <a:spLocks/>
          </p:cNvSpPr>
          <p:nvPr/>
        </p:nvSpPr>
        <p:spPr>
          <a:xfrm>
            <a:off x="1714480" y="2928934"/>
            <a:ext cx="1857388" cy="809636"/>
          </a:xfrm>
          <a:prstGeom prst="rect">
            <a:avLst/>
          </a:prstGeom>
        </p:spPr>
        <p:txBody>
          <a:bodyPr/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200" b="1" dirty="0" smtClean="0">
                <a:latin typeface="Arial" pitchFamily="34" charset="0"/>
                <a:ea typeface="Batang" pitchFamily="18" charset="-127"/>
                <a:cs typeface="Arial" pitchFamily="34" charset="0"/>
              </a:rPr>
              <a:t>FLAT </a:t>
            </a:r>
            <a:r>
              <a:rPr lang="en-US" sz="1200" b="1" dirty="0">
                <a:latin typeface="Arial" pitchFamily="34" charset="0"/>
                <a:ea typeface="Batang" pitchFamily="18" charset="-127"/>
                <a:cs typeface="Arial" pitchFamily="34" charset="0"/>
              </a:rPr>
              <a:t>MOP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 err="1" smtClean="0">
                <a:latin typeface="Arial" pitchFamily="34" charset="0"/>
                <a:ea typeface="Batang" pitchFamily="18" charset="-127"/>
                <a:cs typeface="Arial" pitchFamily="34" charset="0"/>
              </a:rPr>
              <a:t>Fungsi</a:t>
            </a:r>
            <a:r>
              <a:rPr lang="en-US" sz="1200" b="1" dirty="0">
                <a:latin typeface="Arial" pitchFamily="34" charset="0"/>
                <a:ea typeface="Batang" pitchFamily="18" charset="-127"/>
                <a:cs typeface="Arial" pitchFamily="34" charset="0"/>
              </a:rPr>
              <a:t>: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Arial" pitchFamily="34" charset="0"/>
                <a:ea typeface="Batang" pitchFamily="18" charset="-127"/>
                <a:cs typeface="Arial" pitchFamily="34" charset="0"/>
              </a:rPr>
              <a:t>Mopping </a:t>
            </a:r>
            <a:r>
              <a:rPr lang="en-US" sz="1200" dirty="0" err="1">
                <a:latin typeface="Arial" pitchFamily="34" charset="0"/>
                <a:ea typeface="Batang" pitchFamily="18" charset="-127"/>
                <a:cs typeface="Arial" pitchFamily="34" charset="0"/>
              </a:rPr>
              <a:t>dan</a:t>
            </a:r>
            <a:r>
              <a:rPr lang="en-US" sz="1200" dirty="0">
                <a:latin typeface="Arial" pitchFamily="34" charset="0"/>
                <a:ea typeface="Batang" pitchFamily="18" charset="-127"/>
                <a:cs typeface="Arial" pitchFamily="34" charset="0"/>
              </a:rPr>
              <a:t> Dusting </a:t>
            </a:r>
            <a:r>
              <a:rPr lang="en-US" sz="1200" dirty="0" err="1">
                <a:latin typeface="Arial" pitchFamily="34" charset="0"/>
                <a:ea typeface="Batang" pitchFamily="18" charset="-127"/>
                <a:cs typeface="Arial" pitchFamily="34" charset="0"/>
              </a:rPr>
              <a:t>secara</a:t>
            </a:r>
            <a:r>
              <a:rPr lang="en-US" sz="1200" dirty="0">
                <a:latin typeface="Arial" pitchFamily="34" charset="0"/>
                <a:ea typeface="Batang" pitchFamily="18" charset="-127"/>
                <a:cs typeface="Arial" pitchFamily="34" charset="0"/>
              </a:rPr>
              <a:t> </a:t>
            </a:r>
            <a:r>
              <a:rPr lang="en-US" sz="1200" dirty="0" err="1" smtClean="0">
                <a:latin typeface="Arial" pitchFamily="34" charset="0"/>
                <a:ea typeface="Batang" pitchFamily="18" charset="-127"/>
                <a:cs typeface="Arial" pitchFamily="34" charset="0"/>
              </a:rPr>
              <a:t>bersamaan</a:t>
            </a:r>
            <a:endParaRPr lang="en-US" sz="1200" dirty="0">
              <a:latin typeface="Arial" pitchFamily="34" charset="0"/>
              <a:ea typeface="Batang" pitchFamily="18" charset="-127"/>
              <a:cs typeface="Arial" pitchFamily="34" charset="0"/>
            </a:endParaRPr>
          </a:p>
        </p:txBody>
      </p:sp>
      <p:pic>
        <p:nvPicPr>
          <p:cNvPr id="25" name="Content Placeholder 5" descr="D:\Mesin\1-500x50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285720" y="4572008"/>
            <a:ext cx="1207088" cy="1500198"/>
          </a:xfrm>
          <a:prstGeom prst="rect">
            <a:avLst/>
          </a:prstGeom>
          <a:noFill/>
        </p:spPr>
      </p:pic>
      <p:sp>
        <p:nvSpPr>
          <p:cNvPr id="28" name="TextBox 9"/>
          <p:cNvSpPr txBox="1">
            <a:spLocks noChangeArrowheads="1"/>
          </p:cNvSpPr>
          <p:nvPr/>
        </p:nvSpPr>
        <p:spPr bwMode="auto">
          <a:xfrm>
            <a:off x="1428728" y="4572008"/>
            <a:ext cx="214314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id-ID" sz="1200" b="1" dirty="0" smtClean="0"/>
              <a:t>Mesin Polisher</a:t>
            </a:r>
          </a:p>
          <a:p>
            <a:r>
              <a:rPr lang="en-US" sz="1200" b="1" dirty="0" err="1" smtClean="0"/>
              <a:t>Fungsi</a:t>
            </a:r>
            <a:r>
              <a:rPr lang="en-US" sz="1200" b="1" dirty="0" smtClean="0"/>
              <a:t> </a:t>
            </a:r>
            <a:r>
              <a:rPr lang="en-US" sz="1200" b="1" dirty="0"/>
              <a:t>:</a:t>
            </a:r>
            <a:r>
              <a:rPr lang="en-US" sz="1200" dirty="0"/>
              <a:t> </a:t>
            </a:r>
            <a:r>
              <a:rPr lang="en-US" sz="1200" dirty="0" err="1"/>
              <a:t>Mengkilapkan</a:t>
            </a:r>
            <a:r>
              <a:rPr lang="en-US" sz="1200" dirty="0"/>
              <a:t> </a:t>
            </a:r>
            <a:r>
              <a:rPr lang="en-US" sz="1200" dirty="0" err="1"/>
              <a:t>permukaan</a:t>
            </a:r>
            <a:r>
              <a:rPr lang="en-US" sz="1200" dirty="0"/>
              <a:t> </a:t>
            </a:r>
            <a:r>
              <a:rPr lang="en-US" sz="1200" dirty="0" err="1"/>
              <a:t>lantai</a:t>
            </a:r>
            <a:r>
              <a:rPr lang="en-US" sz="1200" dirty="0"/>
              <a:t> </a:t>
            </a:r>
            <a:r>
              <a:rPr lang="en-US" sz="1200" dirty="0" err="1"/>
              <a:t>setelah</a:t>
            </a:r>
            <a:r>
              <a:rPr lang="en-US" sz="1200" dirty="0"/>
              <a:t> </a:t>
            </a:r>
            <a:r>
              <a:rPr lang="en-US" sz="1200" dirty="0" err="1"/>
              <a:t>dilakukan</a:t>
            </a:r>
            <a:r>
              <a:rPr lang="en-US" sz="1200" dirty="0"/>
              <a:t> </a:t>
            </a:r>
            <a:r>
              <a:rPr lang="en-US" sz="1200" dirty="0" err="1"/>
              <a:t>pembersihan</a:t>
            </a:r>
            <a:r>
              <a:rPr lang="en-US" sz="1200" dirty="0"/>
              <a:t> </a:t>
            </a:r>
            <a:r>
              <a:rPr lang="en-US" sz="1200" dirty="0" err="1" smtClean="0"/>
              <a:t>metode</a:t>
            </a:r>
            <a:r>
              <a:rPr lang="en-US" sz="1200" dirty="0" smtClean="0"/>
              <a:t> </a:t>
            </a:r>
            <a:r>
              <a:rPr lang="en-US" sz="1200" dirty="0" err="1" smtClean="0"/>
              <a:t>sebelumnya</a:t>
            </a:r>
            <a:endParaRPr lang="en-US" sz="1200" dirty="0"/>
          </a:p>
        </p:txBody>
      </p:sp>
      <p:pic>
        <p:nvPicPr>
          <p:cNvPr id="29" name="Picture 2" descr="D:\Mesin\index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00496" y="2643182"/>
            <a:ext cx="1285884" cy="1500198"/>
          </a:xfrm>
          <a:prstGeom prst="rect">
            <a:avLst/>
          </a:prstGeom>
          <a:noFill/>
        </p:spPr>
      </p:pic>
      <p:sp>
        <p:nvSpPr>
          <p:cNvPr id="31" name="Text Placeholder 3"/>
          <p:cNvSpPr txBox="1">
            <a:spLocks/>
          </p:cNvSpPr>
          <p:nvPr/>
        </p:nvSpPr>
        <p:spPr>
          <a:xfrm>
            <a:off x="5357818" y="2786058"/>
            <a:ext cx="3371880" cy="1214446"/>
          </a:xfrm>
          <a:prstGeom prst="rect">
            <a:avLst/>
          </a:prstGeom>
        </p:spPr>
        <p:txBody>
          <a:bodyPr/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200" b="1" dirty="0" smtClean="0">
                <a:latin typeface="Arial" pitchFamily="34" charset="0"/>
                <a:ea typeface="Batang" pitchFamily="18" charset="-127"/>
                <a:cs typeface="Arial" pitchFamily="34" charset="0"/>
              </a:rPr>
              <a:t>JANITOR TROLLEY</a:t>
            </a:r>
            <a:endParaRPr lang="en-US" sz="1200" b="1" dirty="0">
              <a:latin typeface="Arial" pitchFamily="34" charset="0"/>
              <a:ea typeface="Batang" pitchFamily="18" charset="-127"/>
              <a:cs typeface="Arial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 err="1">
                <a:latin typeface="Arial" pitchFamily="34" charset="0"/>
                <a:ea typeface="Batang" pitchFamily="18" charset="-127"/>
                <a:cs typeface="Arial" pitchFamily="34" charset="0"/>
              </a:rPr>
              <a:t>Fungsi</a:t>
            </a:r>
            <a:r>
              <a:rPr lang="en-US" sz="1200" b="1" dirty="0">
                <a:latin typeface="Arial" pitchFamily="34" charset="0"/>
                <a:ea typeface="Batang" pitchFamily="18" charset="-127"/>
                <a:cs typeface="Arial" pitchFamily="34" charset="0"/>
              </a:rPr>
              <a:t>: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err="1">
                <a:latin typeface="Arial" pitchFamily="34" charset="0"/>
                <a:ea typeface="Batang" pitchFamily="18" charset="-127"/>
                <a:cs typeface="Arial" pitchFamily="34" charset="0"/>
              </a:rPr>
              <a:t>Penyimpanan</a:t>
            </a:r>
            <a:r>
              <a:rPr lang="en-US" sz="1200" dirty="0">
                <a:latin typeface="Arial" pitchFamily="34" charset="0"/>
                <a:ea typeface="Batang" pitchFamily="18" charset="-127"/>
                <a:cs typeface="Arial" pitchFamily="34" charset="0"/>
              </a:rPr>
              <a:t> </a:t>
            </a:r>
            <a:r>
              <a:rPr lang="en-US" sz="1200" dirty="0" err="1">
                <a:latin typeface="Arial" pitchFamily="34" charset="0"/>
                <a:ea typeface="Batang" pitchFamily="18" charset="-127"/>
                <a:cs typeface="Arial" pitchFamily="34" charset="0"/>
              </a:rPr>
              <a:t>alat</a:t>
            </a:r>
            <a:r>
              <a:rPr lang="en-US" sz="1200" dirty="0">
                <a:latin typeface="Arial" pitchFamily="34" charset="0"/>
                <a:ea typeface="Batang" pitchFamily="18" charset="-127"/>
                <a:cs typeface="Arial" pitchFamily="34" charset="0"/>
              </a:rPr>
              <a:t> agar </a:t>
            </a:r>
            <a:r>
              <a:rPr lang="en-US" sz="1200" dirty="0" err="1">
                <a:latin typeface="Arial" pitchFamily="34" charset="0"/>
                <a:ea typeface="Batang" pitchFamily="18" charset="-127"/>
                <a:cs typeface="Arial" pitchFamily="34" charset="0"/>
              </a:rPr>
              <a:t>mobilisasi</a:t>
            </a:r>
            <a:r>
              <a:rPr lang="en-US" sz="1200" dirty="0">
                <a:latin typeface="Arial" pitchFamily="34" charset="0"/>
                <a:ea typeface="Batang" pitchFamily="18" charset="-127"/>
                <a:cs typeface="Arial" pitchFamily="34" charset="0"/>
              </a:rPr>
              <a:t> </a:t>
            </a:r>
            <a:r>
              <a:rPr lang="en-US" sz="1200" dirty="0" err="1">
                <a:latin typeface="Arial" pitchFamily="34" charset="0"/>
                <a:ea typeface="Batang" pitchFamily="18" charset="-127"/>
                <a:cs typeface="Arial" pitchFamily="34" charset="0"/>
              </a:rPr>
              <a:t>peralatan</a:t>
            </a:r>
            <a:r>
              <a:rPr lang="en-US" sz="1200" dirty="0">
                <a:latin typeface="Arial" pitchFamily="34" charset="0"/>
                <a:ea typeface="Batang" pitchFamily="18" charset="-127"/>
                <a:cs typeface="Arial" pitchFamily="34" charset="0"/>
              </a:rPr>
              <a:t> </a:t>
            </a:r>
            <a:r>
              <a:rPr lang="en-US" sz="1200" dirty="0" err="1">
                <a:latin typeface="Arial" pitchFamily="34" charset="0"/>
                <a:ea typeface="Batang" pitchFamily="18" charset="-127"/>
                <a:cs typeface="Arial" pitchFamily="34" charset="0"/>
              </a:rPr>
              <a:t>lebih</a:t>
            </a:r>
            <a:r>
              <a:rPr lang="en-US" sz="1200" dirty="0">
                <a:latin typeface="Arial" pitchFamily="34" charset="0"/>
                <a:ea typeface="Batang" pitchFamily="18" charset="-127"/>
                <a:cs typeface="Arial" pitchFamily="34" charset="0"/>
              </a:rPr>
              <a:t> </a:t>
            </a:r>
            <a:r>
              <a:rPr lang="en-US" sz="1200" dirty="0" err="1">
                <a:latin typeface="Arial" pitchFamily="34" charset="0"/>
                <a:ea typeface="Batang" pitchFamily="18" charset="-127"/>
                <a:cs typeface="Arial" pitchFamily="34" charset="0"/>
              </a:rPr>
              <a:t>cepat</a:t>
            </a:r>
            <a:r>
              <a:rPr lang="en-US" sz="1200" dirty="0">
                <a:latin typeface="Arial" pitchFamily="34" charset="0"/>
                <a:ea typeface="Batang" pitchFamily="18" charset="-127"/>
                <a:cs typeface="Arial" pitchFamily="34" charset="0"/>
              </a:rPr>
              <a:t> </a:t>
            </a:r>
            <a:r>
              <a:rPr lang="en-US" sz="1200" dirty="0" err="1">
                <a:latin typeface="Arial" pitchFamily="34" charset="0"/>
                <a:ea typeface="Batang" pitchFamily="18" charset="-127"/>
                <a:cs typeface="Arial" pitchFamily="34" charset="0"/>
              </a:rPr>
              <a:t>dan</a:t>
            </a:r>
            <a:r>
              <a:rPr lang="en-US" sz="1200" dirty="0">
                <a:latin typeface="Arial" pitchFamily="34" charset="0"/>
                <a:ea typeface="Batang" pitchFamily="18" charset="-127"/>
                <a:cs typeface="Arial" pitchFamily="34" charset="0"/>
              </a:rPr>
              <a:t> </a:t>
            </a:r>
            <a:r>
              <a:rPr lang="en-US" sz="1200" dirty="0" err="1">
                <a:latin typeface="Arial" pitchFamily="34" charset="0"/>
                <a:ea typeface="Batang" pitchFamily="18" charset="-127"/>
                <a:cs typeface="Arial" pitchFamily="34" charset="0"/>
              </a:rPr>
              <a:t>pengangkutan</a:t>
            </a:r>
            <a:r>
              <a:rPr lang="en-US" sz="1200" dirty="0">
                <a:latin typeface="Arial" pitchFamily="34" charset="0"/>
                <a:ea typeface="Batang" pitchFamily="18" charset="-127"/>
                <a:cs typeface="Arial" pitchFamily="34" charset="0"/>
              </a:rPr>
              <a:t> </a:t>
            </a:r>
            <a:r>
              <a:rPr lang="en-US" sz="1200" dirty="0" err="1">
                <a:latin typeface="Arial" pitchFamily="34" charset="0"/>
                <a:ea typeface="Batang" pitchFamily="18" charset="-127"/>
                <a:cs typeface="Arial" pitchFamily="34" charset="0"/>
              </a:rPr>
              <a:t>sampah</a:t>
            </a:r>
            <a:r>
              <a:rPr lang="en-US" sz="1200" dirty="0">
                <a:latin typeface="Arial" pitchFamily="34" charset="0"/>
                <a:ea typeface="Batang" pitchFamily="18" charset="-127"/>
                <a:cs typeface="Arial" pitchFamily="34" charset="0"/>
              </a:rPr>
              <a:t> </a:t>
            </a:r>
            <a:r>
              <a:rPr lang="en-US" sz="1200" dirty="0" err="1">
                <a:latin typeface="Arial" pitchFamily="34" charset="0"/>
                <a:ea typeface="Batang" pitchFamily="18" charset="-127"/>
                <a:cs typeface="Arial" pitchFamily="34" charset="0"/>
              </a:rPr>
              <a:t>ringan</a:t>
            </a:r>
            <a:endParaRPr lang="en-US" sz="1200" dirty="0">
              <a:latin typeface="Arial" pitchFamily="34" charset="0"/>
              <a:ea typeface="Batang" pitchFamily="18" charset="-127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9375</TotalTime>
  <Words>271</Words>
  <Application>Microsoft Office PowerPoint</Application>
  <PresentationFormat>On-screen Show (4:3)</PresentationFormat>
  <Paragraphs>96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SC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</dc:title>
  <dc:creator>SPECIALFORYOU</dc:creator>
  <cp:lastModifiedBy>TSOLUTION</cp:lastModifiedBy>
  <cp:revision>398</cp:revision>
  <dcterms:created xsi:type="dcterms:W3CDTF">2016-03-21T13:40:04Z</dcterms:created>
  <dcterms:modified xsi:type="dcterms:W3CDTF">2017-04-28T11:24:07Z</dcterms:modified>
</cp:coreProperties>
</file>